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4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73" r:id="rId18"/>
    <p:sldId id="291" r:id="rId19"/>
    <p:sldId id="277" r:id="rId20"/>
    <p:sldId id="292" r:id="rId21"/>
    <p:sldId id="293" r:id="rId22"/>
    <p:sldId id="29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9" autoAdjust="0"/>
  </p:normalViewPr>
  <p:slideViewPr>
    <p:cSldViewPr snapToGrid="0">
      <p:cViewPr>
        <p:scale>
          <a:sx n="48" d="100"/>
          <a:sy n="48" d="100"/>
        </p:scale>
        <p:origin x="15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CA32-BF0D-4347-85E0-8735FB3B8E63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0EF0-68C6-4D52-97C3-3D0E22F4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C2A6-830B-4CA8-8EEA-B302AA8F5F9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C767-053C-48EC-81BF-1E5D5D2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C767-053C-48EC-81BF-1E5D5D2F2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2699" y="6356350"/>
            <a:ext cx="9829801" cy="365125"/>
          </a:xfrm>
        </p:spPr>
        <p:txBody>
          <a:bodyPr/>
          <a:lstStyle>
            <a:lvl1pPr>
              <a:defRPr>
                <a:solidFill>
                  <a:srgbClr val="D6A55C"/>
                </a:solidFill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1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b="1" smtClean="0">
                <a:solidFill>
                  <a:srgbClr val="D6A55C"/>
                </a:solidFill>
                <a:effectLst/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356350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sponsiblemanagement.net/" TargetMode="External"/><Relationship Id="rId2" Type="http://schemas.openxmlformats.org/officeDocument/2006/relationships/hyperlink" Target="mailto:info@responsiblemanagement.ne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5" y="1096854"/>
            <a:ext cx="3009445" cy="45141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Laasch</a:t>
            </a:r>
            <a:r>
              <a:rPr lang="en-US" dirty="0"/>
              <a:t>, O. &amp; Conaway, R. (2016). </a:t>
            </a:r>
            <a:r>
              <a:rPr lang="en-US" i="1" dirty="0"/>
              <a:t>Responsible Business: The Textbook for Management Learning, Competence and Innovation</a:t>
            </a:r>
            <a:r>
              <a:rPr lang="en-US" dirty="0"/>
              <a:t>. Sheffield: Greenleaf Publishing.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482"/>
          <a:stretch/>
        </p:blipFill>
        <p:spPr>
          <a:xfrm>
            <a:off x="3471159" y="1096854"/>
            <a:ext cx="8572993" cy="45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11.1: </a:t>
            </a:r>
            <a:r>
              <a:rPr lang="en-US" sz="3200" b="0" dirty="0"/>
              <a:t>Comparing strategic, operations, and </a:t>
            </a:r>
            <a:r>
              <a:rPr lang="en-US" sz="3200" b="0" dirty="0" smtClean="0"/>
              <a:t>production management (2/2)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935"/>
          <a:stretch/>
        </p:blipFill>
        <p:spPr>
          <a:xfrm>
            <a:off x="278125" y="1537855"/>
            <a:ext cx="11635750" cy="46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operational improvement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Compliance with EHS management: </a:t>
            </a:r>
            <a:r>
              <a:rPr lang="en-US" dirty="0" smtClean="0"/>
              <a:t>Certain </a:t>
            </a:r>
            <a:r>
              <a:rPr lang="en-US" dirty="0"/>
              <a:t>behaviors toward </a:t>
            </a:r>
            <a:r>
              <a:rPr lang="en-US" dirty="0" smtClean="0"/>
              <a:t>the environment </a:t>
            </a:r>
            <a:r>
              <a:rPr lang="en-US" dirty="0"/>
              <a:t>and employee safety have become a fixed element of </a:t>
            </a:r>
            <a:r>
              <a:rPr lang="en-US" dirty="0" smtClean="0"/>
              <a:t>business operations</a:t>
            </a:r>
            <a:r>
              <a:rPr lang="en-US" dirty="0"/>
              <a:t>; usually such activities are incorporated under the term “compliance</a:t>
            </a:r>
            <a:r>
              <a:rPr lang="en-US" dirty="0" smtClean="0"/>
              <a:t>.”</a:t>
            </a:r>
          </a:p>
          <a:p>
            <a:r>
              <a:rPr lang="en-US" b="1" dirty="0"/>
              <a:t>Operational efficiency to eco-efficiency</a:t>
            </a:r>
            <a:r>
              <a:rPr lang="en-US" b="1" dirty="0" smtClean="0"/>
              <a:t>: </a:t>
            </a:r>
            <a:r>
              <a:rPr lang="en-US" dirty="0" smtClean="0"/>
              <a:t>The responsible </a:t>
            </a:r>
            <a:r>
              <a:rPr lang="en-US" dirty="0"/>
              <a:t>management tool of eco-efficiency locates and attacks </a:t>
            </a:r>
            <a:r>
              <a:rPr lang="en-US" dirty="0" smtClean="0"/>
              <a:t>areas of </a:t>
            </a:r>
            <a:r>
              <a:rPr lang="en-US" dirty="0"/>
              <a:t>improvement for both better environmental performance and </a:t>
            </a:r>
            <a:r>
              <a:rPr lang="en-US" dirty="0" smtClean="0"/>
              <a:t>economic cost </a:t>
            </a:r>
            <a:r>
              <a:rPr lang="en-US" dirty="0"/>
              <a:t>reduction (WBCSD, 1999</a:t>
            </a:r>
            <a:r>
              <a:rPr lang="en-US" dirty="0" smtClean="0"/>
              <a:t>).</a:t>
            </a:r>
          </a:p>
          <a:p>
            <a:r>
              <a:rPr lang="en-US" b="1" dirty="0"/>
              <a:t>Total quality management to total responsibility </a:t>
            </a:r>
            <a:r>
              <a:rPr lang="en-US" b="1" dirty="0" smtClean="0"/>
              <a:t>management: </a:t>
            </a:r>
            <a:r>
              <a:rPr lang="en-US" dirty="0" smtClean="0"/>
              <a:t>Achieving </a:t>
            </a:r>
            <a:r>
              <a:rPr lang="en-US" dirty="0"/>
              <a:t>stakeholder satisfaction </a:t>
            </a:r>
            <a:r>
              <a:rPr lang="en-US" dirty="0" smtClean="0"/>
              <a:t>is fulfilling </a:t>
            </a:r>
            <a:r>
              <a:rPr lang="en-US" dirty="0"/>
              <a:t>the responsibilities toward </a:t>
            </a:r>
            <a:r>
              <a:rPr lang="en-US" dirty="0" smtClean="0"/>
              <a:t>stakeholders. It has given </a:t>
            </a:r>
            <a:r>
              <a:rPr lang="en-US" dirty="0"/>
              <a:t>birth to the </a:t>
            </a:r>
            <a:r>
              <a:rPr lang="en-US" dirty="0" smtClean="0"/>
              <a:t>term “</a:t>
            </a:r>
            <a:r>
              <a:rPr lang="en-US" dirty="0"/>
              <a:t>total responsibility management” (TRM). The goal of TRM is to </a:t>
            </a:r>
            <a:r>
              <a:rPr lang="en-US" dirty="0" smtClean="0"/>
              <a:t>achieve maximum </a:t>
            </a:r>
            <a:r>
              <a:rPr lang="en-US" dirty="0"/>
              <a:t>quality in responsible management within all operations of </a:t>
            </a:r>
            <a:r>
              <a:rPr lang="en-US" dirty="0" smtClean="0"/>
              <a:t>an organization </a:t>
            </a:r>
            <a:r>
              <a:rPr lang="en-US" dirty="0"/>
              <a:t>(</a:t>
            </a:r>
            <a:r>
              <a:rPr lang="en-US" dirty="0" err="1"/>
              <a:t>Waddock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2002; </a:t>
            </a:r>
            <a:r>
              <a:rPr lang="en-US" dirty="0" err="1"/>
              <a:t>Waddock</a:t>
            </a:r>
            <a:r>
              <a:rPr lang="en-US" dirty="0"/>
              <a:t> and </a:t>
            </a:r>
            <a:r>
              <a:rPr lang="en-US" dirty="0" err="1"/>
              <a:t>Bodwell</a:t>
            </a:r>
            <a:r>
              <a:rPr lang="en-US" dirty="0"/>
              <a:t>, 2004).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6883" y="365125"/>
            <a:ext cx="11478127" cy="1325563"/>
          </a:xfrm>
        </p:spPr>
        <p:txBody>
          <a:bodyPr anchor="t">
            <a:normAutofit/>
          </a:bodyPr>
          <a:lstStyle/>
          <a:p>
            <a:r>
              <a:rPr lang="en-US" sz="3200" dirty="0"/>
              <a:t>Table 11.2: </a:t>
            </a:r>
            <a:r>
              <a:rPr lang="en-US" sz="3200" b="0" dirty="0"/>
              <a:t>Operations approaches to responsible </a:t>
            </a:r>
            <a:r>
              <a:rPr lang="en-US" sz="3200" b="0" dirty="0" smtClean="0"/>
              <a:t>management (1/2)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8211"/>
          <a:stretch/>
        </p:blipFill>
        <p:spPr>
          <a:xfrm>
            <a:off x="1627341" y="1027906"/>
            <a:ext cx="8471368" cy="4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6883" y="365125"/>
            <a:ext cx="11478127" cy="1325563"/>
          </a:xfrm>
        </p:spPr>
        <p:txBody>
          <a:bodyPr anchor="t">
            <a:normAutofit/>
          </a:bodyPr>
          <a:lstStyle/>
          <a:p>
            <a:r>
              <a:rPr lang="en-US" sz="3200" dirty="0"/>
              <a:t>Table 11.2: </a:t>
            </a:r>
            <a:r>
              <a:rPr lang="en-US" sz="3200" b="0" dirty="0"/>
              <a:t>Operations approaches to responsible </a:t>
            </a:r>
            <a:r>
              <a:rPr lang="en-US" sz="3200" b="0" dirty="0" smtClean="0"/>
              <a:t>management (2/2)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088" b="867"/>
          <a:stretch/>
        </p:blipFill>
        <p:spPr>
          <a:xfrm>
            <a:off x="1531440" y="1272209"/>
            <a:ext cx="9269910" cy="49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30" y="1542585"/>
            <a:ext cx="11584939" cy="37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06676" y="2606673"/>
            <a:ext cx="6538913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Figure 11.1: Applying the “four Ps” to LOHAS and </a:t>
            </a:r>
            <a:r>
              <a:rPr lang="en-US" sz="2800" dirty="0" err="1"/>
              <a:t>BoP</a:t>
            </a:r>
            <a:r>
              <a:rPr lang="en-US" sz="2800" dirty="0"/>
              <a:t> markets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16909" y="-2344000"/>
            <a:ext cx="6303290" cy="110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342" y="1599749"/>
            <a:ext cx="11483316" cy="36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solidFill>
                  <a:schemeClr val="accent2">
                    <a:lumMod val="50000"/>
                  </a:schemeClr>
                </a:solidFill>
              </a:rPr>
              <a:t>exercises</a:t>
            </a:r>
            <a:endParaRPr lang="en-US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094"/>
          <a:stretch/>
        </p:blipFill>
        <p:spPr>
          <a:xfrm>
            <a:off x="1331843" y="170496"/>
            <a:ext cx="9686097" cy="61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27314" y="1472718"/>
            <a:ext cx="11737372" cy="39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Contents</a:t>
            </a:r>
            <a:endParaRPr lang="en-US" cap="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1908" y="1898273"/>
            <a:ext cx="11788183" cy="30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5691" y="2045071"/>
            <a:ext cx="11940617" cy="372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8405"/>
          <a:stretch/>
        </p:blipFill>
        <p:spPr>
          <a:xfrm>
            <a:off x="125690" y="636103"/>
            <a:ext cx="11940617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097" y="1028109"/>
            <a:ext cx="11889805" cy="48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0107" y="2513301"/>
            <a:ext cx="7551305" cy="2852737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feedback or requests regarding this presentation or the book, please feel free to get in touch through </a:t>
            </a:r>
            <a:r>
              <a:rPr lang="en-US" sz="3200" dirty="0" smtClean="0">
                <a:hlinkClick r:id="rId2"/>
              </a:rPr>
              <a:t>info@responsiblemanagement.net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Please </a:t>
            </a:r>
            <a:r>
              <a:rPr lang="en-US" sz="3200" dirty="0"/>
              <a:t>also check out </a:t>
            </a:r>
            <a:r>
              <a:rPr lang="en-US" sz="3200" dirty="0">
                <a:hlinkClick r:id="rId3"/>
              </a:rPr>
              <a:t>http://responsiblemanagement.net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443346"/>
            <a:ext cx="3492197" cy="5238294"/>
          </a:xfrm>
          <a:prstGeom prst="rect">
            <a:avLst/>
          </a:prstGeom>
        </p:spPr>
      </p:pic>
      <p:pic>
        <p:nvPicPr>
          <p:cNvPr id="8" name="Picture 4" descr="C:\Users\mzyssol3\Desktop\CRME\CRMELogo2015\NewLogoCRME\crme-logo-07-various size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1" b="81700"/>
          <a:stretch/>
        </p:blipFill>
        <p:spPr bwMode="auto">
          <a:xfrm>
            <a:off x="3713870" y="175039"/>
            <a:ext cx="7757160" cy="1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771242"/>
            <a:ext cx="11534128" cy="3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</a:t>
            </a:r>
            <a:r>
              <a:rPr lang="en-US" dirty="0" smtClean="0"/>
              <a:t>aradoxes </a:t>
            </a:r>
            <a:r>
              <a:rPr lang="en-US" dirty="0"/>
              <a:t>of “green </a:t>
            </a:r>
            <a:r>
              <a:rPr lang="en-US" dirty="0" smtClean="0"/>
              <a:t>logistics” (1/2)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b="0" dirty="0" err="1" smtClean="0"/>
              <a:t>Rodrigue</a:t>
            </a:r>
            <a:r>
              <a:rPr lang="en-US" sz="2400" b="0" dirty="0" smtClean="0"/>
              <a:t> </a:t>
            </a:r>
            <a:r>
              <a:rPr lang="en-US" sz="2400" b="0" i="1" dirty="0"/>
              <a:t>et al. </a:t>
            </a:r>
            <a:r>
              <a:rPr lang="en-US" sz="2400" b="0" dirty="0"/>
              <a:t>(2001)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877"/>
            <a:ext cx="9911843" cy="48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</a:t>
            </a:r>
            <a:r>
              <a:rPr lang="en-US" dirty="0" smtClean="0"/>
              <a:t>aradoxes </a:t>
            </a:r>
            <a:r>
              <a:rPr lang="en-US" dirty="0"/>
              <a:t>of “green </a:t>
            </a:r>
            <a:r>
              <a:rPr lang="en-US" dirty="0" smtClean="0"/>
              <a:t>logistics” (2/2)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b="0" dirty="0" err="1" smtClean="0"/>
              <a:t>Rodrigue</a:t>
            </a:r>
            <a:r>
              <a:rPr lang="en-US" sz="2400" b="0" dirty="0" smtClean="0"/>
              <a:t> </a:t>
            </a:r>
            <a:r>
              <a:rPr lang="en-US" sz="2400" b="0" i="1" dirty="0"/>
              <a:t>et al. </a:t>
            </a:r>
            <a:r>
              <a:rPr lang="en-US" sz="2400" b="0" dirty="0"/>
              <a:t>(2001)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1178450" cy="34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339335"/>
            <a:ext cx="11534128" cy="41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mitigating the negative environmental impact of logistics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basic approaches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/>
              <a:t>the impact of </a:t>
            </a:r>
            <a:r>
              <a:rPr lang="en-US" dirty="0" smtClean="0"/>
              <a:t>individual logistics </a:t>
            </a:r>
            <a:r>
              <a:rPr lang="en-US" dirty="0"/>
              <a:t>activities, while maintaining or growing </a:t>
            </a:r>
            <a:r>
              <a:rPr lang="en-US" dirty="0" smtClean="0"/>
              <a:t>the overall volume</a:t>
            </a:r>
            <a:endParaRPr lang="en-US" dirty="0"/>
          </a:p>
          <a:p>
            <a:pPr lvl="1"/>
            <a:r>
              <a:rPr lang="en-US" dirty="0" smtClean="0"/>
              <a:t>Reducing </a:t>
            </a:r>
            <a:r>
              <a:rPr lang="en-US" dirty="0"/>
              <a:t>the logistics </a:t>
            </a:r>
            <a:r>
              <a:rPr lang="en-US" dirty="0" smtClean="0"/>
              <a:t>volume</a:t>
            </a:r>
          </a:p>
          <a:p>
            <a:r>
              <a:rPr lang="en-US" dirty="0" smtClean="0"/>
              <a:t>Particular practices</a:t>
            </a:r>
          </a:p>
          <a:p>
            <a:pPr lvl="1"/>
            <a:r>
              <a:rPr lang="en-US" dirty="0"/>
              <a:t>Transport impact </a:t>
            </a:r>
            <a:r>
              <a:rPr lang="en-US" dirty="0" smtClean="0"/>
              <a:t>transparency</a:t>
            </a:r>
          </a:p>
          <a:p>
            <a:pPr lvl="1"/>
            <a:r>
              <a:rPr lang="en-US" dirty="0"/>
              <a:t>Eco-efficient </a:t>
            </a:r>
            <a:r>
              <a:rPr lang="en-US" dirty="0" smtClean="0"/>
              <a:t>logistics</a:t>
            </a:r>
          </a:p>
          <a:p>
            <a:pPr lvl="1"/>
            <a:r>
              <a:rPr lang="en-US" dirty="0"/>
              <a:t>Reverse </a:t>
            </a:r>
            <a:r>
              <a:rPr lang="en-US" dirty="0" smtClean="0"/>
              <a:t>logistics</a:t>
            </a:r>
          </a:p>
          <a:p>
            <a:pPr lvl="1"/>
            <a:r>
              <a:rPr lang="en-US" dirty="0"/>
              <a:t>E-commerce (retailing) </a:t>
            </a:r>
            <a:r>
              <a:rPr lang="en-US" dirty="0" smtClean="0"/>
              <a:t>logistics</a:t>
            </a:r>
          </a:p>
          <a:p>
            <a:pPr lvl="1"/>
            <a:r>
              <a:rPr lang="en-US" dirty="0" err="1"/>
              <a:t>Servitization</a:t>
            </a:r>
            <a:r>
              <a:rPr lang="en-US" dirty="0"/>
              <a:t> </a:t>
            </a:r>
            <a:r>
              <a:rPr lang="en-US" dirty="0" smtClean="0"/>
              <a:t>logistics</a:t>
            </a:r>
          </a:p>
          <a:p>
            <a:pPr lvl="1"/>
            <a:r>
              <a:rPr lang="en-US" dirty="0"/>
              <a:t>Local production and consumption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311" y="0"/>
            <a:ext cx="9898039" cy="63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6346"/>
          <a:stretch/>
        </p:blipFill>
        <p:spPr>
          <a:xfrm>
            <a:off x="278125" y="1298072"/>
            <a:ext cx="11635750" cy="51868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11.1: </a:t>
            </a:r>
            <a:r>
              <a:rPr lang="en-US" sz="3200" b="0" dirty="0"/>
              <a:t>Comparing strategic, operations, and </a:t>
            </a:r>
            <a:r>
              <a:rPr lang="en-US" sz="3200" b="0" dirty="0" smtClean="0"/>
              <a:t>production management (1/2)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587</Words>
  <Application>Microsoft Office PowerPoint</Application>
  <PresentationFormat>Widescreen</PresentationFormat>
  <Paragraphs>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Contents</vt:lpstr>
      <vt:lpstr>PowerPoint Presentation</vt:lpstr>
      <vt:lpstr>Paradoxes of “green logistics” (1/2) Rodrigue et al. (2001)</vt:lpstr>
      <vt:lpstr>Paradoxes of “green logistics” (2/2) Rodrigue et al. (2001)</vt:lpstr>
      <vt:lpstr>PowerPoint Presentation</vt:lpstr>
      <vt:lpstr>Practices mitigating the negative environmental impact of logistics</vt:lpstr>
      <vt:lpstr>PowerPoint Presentation</vt:lpstr>
      <vt:lpstr>Table 11.1: Comparing strategic, operations, and production management (1/2)</vt:lpstr>
      <vt:lpstr>Table 11.1: Comparing strategic, operations, and production management (2/2)</vt:lpstr>
      <vt:lpstr>Tools for operational improvement</vt:lpstr>
      <vt:lpstr>Table 11.2: Operations approaches to responsible management (1/2)</vt:lpstr>
      <vt:lpstr>Table 11.2: Operations approaches to responsible management (2/2)</vt:lpstr>
      <vt:lpstr>PowerPoint Presentation</vt:lpstr>
      <vt:lpstr>Figure 11.1: Applying the “four Ps” to LOHAS and BoP markets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feedback or requests regarding this presentation or the book, please feel free to get in touch through info@responsiblemanagement.net  Please also check out http://responsiblemanagement.net/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Laasch</dc:creator>
  <cp:lastModifiedBy>Oliver Laasch</cp:lastModifiedBy>
  <cp:revision>32</cp:revision>
  <dcterms:created xsi:type="dcterms:W3CDTF">2017-02-03T07:27:32Z</dcterms:created>
  <dcterms:modified xsi:type="dcterms:W3CDTF">2017-02-04T04:49:35Z</dcterms:modified>
</cp:coreProperties>
</file>