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74" r:id="rId3"/>
    <p:sldId id="276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90" r:id="rId15"/>
    <p:sldId id="289" r:id="rId16"/>
    <p:sldId id="292" r:id="rId17"/>
    <p:sldId id="291" r:id="rId18"/>
    <p:sldId id="281" r:id="rId19"/>
    <p:sldId id="293" r:id="rId20"/>
    <p:sldId id="294" r:id="rId21"/>
    <p:sldId id="273" r:id="rId22"/>
    <p:sldId id="277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CA32-BF0D-4347-85E0-8735FB3B8E63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0EF0-68C6-4D52-97C3-3D0E22F4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1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C2A6-830B-4CA8-8EEA-B302AA8F5F9E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8C767-053C-48EC-81BF-1E5D5D2F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C767-053C-48EC-81BF-1E5D5D2F2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2699" y="6356350"/>
            <a:ext cx="9829801" cy="365125"/>
          </a:xfrm>
        </p:spPr>
        <p:txBody>
          <a:bodyPr/>
          <a:lstStyle>
            <a:lvl1pPr>
              <a:defRPr>
                <a:solidFill>
                  <a:srgbClr val="D6A55C"/>
                </a:solidFill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1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b="1" smtClean="0">
                <a:solidFill>
                  <a:srgbClr val="D6A55C"/>
                </a:solidFill>
                <a:effectLst/>
              </a:defRPr>
            </a:lvl1pPr>
          </a:lstStyle>
          <a:p>
            <a:r>
              <a:rPr lang="en-US" smtClean="0"/>
              <a:t>Laasch, O. &amp; Conaway, R. (2016). Responsible Business: The Textbook for Management Learning, Competence and Innovation. Sheffield: Greenleaf Publishing.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1350" y="6356350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E629C-A4AF-4CBD-A49C-E1FD051AE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blemanagement.net/" TargetMode="External"/><Relationship Id="rId2" Type="http://schemas.openxmlformats.org/officeDocument/2006/relationships/hyperlink" Target="mailto:info@responsiblemanagement.ne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0" y="1096854"/>
            <a:ext cx="3009445" cy="45141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Laasch</a:t>
            </a:r>
            <a:r>
              <a:rPr lang="en-US" dirty="0"/>
              <a:t>, O. &amp; Conaway, R. (2016). </a:t>
            </a:r>
            <a:r>
              <a:rPr lang="en-US" i="1" dirty="0"/>
              <a:t>Responsible Business: The Textbook for Management Learning, Competence and Innovation</a:t>
            </a:r>
            <a:r>
              <a:rPr lang="en-US" dirty="0"/>
              <a:t>. Sheffield: Greenleaf Publishing.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5881" y="1096854"/>
            <a:ext cx="6197285" cy="464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Figure 17.2: Kuznets curves and sustainable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5" y="1422131"/>
            <a:ext cx="11635750" cy="4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457" y="0"/>
            <a:ext cx="11601086" cy="62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309541" y="2480072"/>
            <a:ext cx="628570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Figure 17.3: Sustainability of lifestyle and consumption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1" y="0"/>
            <a:ext cx="8038011" cy="64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3686" y="29316"/>
            <a:ext cx="10450114" cy="63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Business practice aligned with sustainable living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 the </a:t>
            </a:r>
            <a:r>
              <a:rPr lang="en-US" b="1" dirty="0"/>
              <a:t>sustainability quality </a:t>
            </a:r>
            <a:r>
              <a:rPr lang="en-US" dirty="0"/>
              <a:t>of products and services. As the </a:t>
            </a:r>
            <a:r>
              <a:rPr lang="en-US" dirty="0" smtClean="0"/>
              <a:t>slogan “</a:t>
            </a:r>
            <a:r>
              <a:rPr lang="en-US" dirty="0"/>
              <a:t>LOHAS means business” (</a:t>
            </a:r>
            <a:r>
              <a:rPr lang="en-US" dirty="0" err="1"/>
              <a:t>Emerich</a:t>
            </a:r>
            <a:r>
              <a:rPr lang="en-US" dirty="0"/>
              <a:t>, 2000) suggests, this prerequisite </a:t>
            </a:r>
            <a:r>
              <a:rPr lang="en-US" dirty="0" smtClean="0"/>
              <a:t>is probably </a:t>
            </a:r>
            <a:r>
              <a:rPr lang="en-US" dirty="0"/>
              <a:t>the most pleasant to be fulfilled</a:t>
            </a:r>
            <a:r>
              <a:rPr lang="en-US" dirty="0" smtClean="0"/>
              <a:t>.</a:t>
            </a:r>
          </a:p>
          <a:p>
            <a:r>
              <a:rPr lang="en-US" dirty="0"/>
              <a:t>Be prepared to </a:t>
            </a:r>
            <a:r>
              <a:rPr lang="en-US" b="1" dirty="0" err="1"/>
              <a:t>degrow</a:t>
            </a:r>
            <a:r>
              <a:rPr lang="en-US" dirty="0"/>
              <a:t> the quantity of production together with </a:t>
            </a:r>
            <a:r>
              <a:rPr lang="en-US" dirty="0" smtClean="0"/>
              <a:t>your consumers</a:t>
            </a:r>
            <a:r>
              <a:rPr lang="en-US" dirty="0"/>
              <a:t>. As discussed above, the quantity of global production </a:t>
            </a:r>
            <a:r>
              <a:rPr lang="en-US" dirty="0" smtClean="0"/>
              <a:t>and consumption </a:t>
            </a:r>
            <a:r>
              <a:rPr lang="en-US" dirty="0"/>
              <a:t>is already far exceeding the ecological capacity of the planet</a:t>
            </a:r>
            <a:r>
              <a:rPr lang="en-US" dirty="0" smtClean="0"/>
              <a:t>.</a:t>
            </a:r>
          </a:p>
          <a:p>
            <a:r>
              <a:rPr lang="en-US" dirty="0"/>
              <a:t>Create a mutually beneficial and flexible </a:t>
            </a:r>
            <a:r>
              <a:rPr lang="en-US" b="1" dirty="0"/>
              <a:t>symbiosis</a:t>
            </a:r>
            <a:r>
              <a:rPr lang="en-US" dirty="0"/>
              <a:t> with individuals </a:t>
            </a:r>
            <a:r>
              <a:rPr lang="en-US" dirty="0" smtClean="0"/>
              <a:t>in their </a:t>
            </a:r>
            <a:r>
              <a:rPr lang="en-US" dirty="0"/>
              <a:t>roles as both consumers and employees, sensitive to the needs of </a:t>
            </a:r>
            <a:r>
              <a:rPr lang="en-US" dirty="0" smtClean="0"/>
              <a:t>new lifestyles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719" y="1339335"/>
            <a:ext cx="11686561" cy="41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17.4: Individual activism throughout roles and vehicles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236969" cy="44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874" y="2095891"/>
            <a:ext cx="11635750" cy="27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change agents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28" y="1690688"/>
            <a:ext cx="7546943" cy="45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719" y="767695"/>
            <a:ext cx="11686561" cy="53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Contents</a:t>
            </a:r>
            <a:endParaRPr lang="en-US" cap="al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719" y="30193"/>
            <a:ext cx="11686561" cy="63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chemeClr val="accent2">
                    <a:lumMod val="50000"/>
                  </a:schemeClr>
                </a:solidFill>
              </a:rPr>
              <a:t>exercises</a:t>
            </a:r>
            <a:endParaRPr lang="en-US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D6A55C"/>
                </a:solidFill>
              </a:rPr>
              <a:t>Laasch</a:t>
            </a:r>
            <a:r>
              <a:rPr lang="en-US" dirty="0" smtClean="0">
                <a:solidFill>
                  <a:srgbClr val="D6A55C"/>
                </a:solidFill>
              </a:rPr>
              <a:t>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38200" y="173916"/>
            <a:ext cx="10292640" cy="61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01908" y="1117031"/>
            <a:ext cx="11788183" cy="46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097" y="1377445"/>
            <a:ext cx="11889805" cy="41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097" y="589851"/>
            <a:ext cx="11889805" cy="56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6503" y="1053515"/>
            <a:ext cx="11838994" cy="47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4880" y="1752187"/>
            <a:ext cx="12042239" cy="33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6255" y="1131768"/>
            <a:ext cx="11838994" cy="4280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3748"/>
          <a:stretch/>
        </p:blipFill>
        <p:spPr>
          <a:xfrm>
            <a:off x="196255" y="5146763"/>
            <a:ext cx="11838994" cy="8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097" y="1117031"/>
            <a:ext cx="11889805" cy="46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89165" y="-10704"/>
            <a:ext cx="8856617" cy="63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0107" y="2513301"/>
            <a:ext cx="7551305" cy="2852737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feedback or requests regarding this presentation or the book, please feel free to get in touch through </a:t>
            </a:r>
            <a:r>
              <a:rPr lang="en-US" sz="3200" dirty="0" smtClean="0">
                <a:hlinkClick r:id="rId2"/>
              </a:rPr>
              <a:t>info@responsiblemanagement.net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Please </a:t>
            </a:r>
            <a:r>
              <a:rPr lang="en-US" sz="3200" dirty="0"/>
              <a:t>also check out </a:t>
            </a:r>
            <a:r>
              <a:rPr lang="en-US" sz="3200" dirty="0">
                <a:hlinkClick r:id="rId3"/>
              </a:rPr>
              <a:t>http://responsiblemanagement.net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443346"/>
            <a:ext cx="3492197" cy="5238294"/>
          </a:xfrm>
          <a:prstGeom prst="rect">
            <a:avLst/>
          </a:prstGeom>
        </p:spPr>
      </p:pic>
      <p:pic>
        <p:nvPicPr>
          <p:cNvPr id="8" name="Picture 4" descr="C:\Users\mzyssol3\Desktop\CRME\CRMELogo2015\NewLogoCRME\crme-logo-07-various sizes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1" b="81700"/>
          <a:stretch/>
        </p:blipFill>
        <p:spPr bwMode="auto">
          <a:xfrm>
            <a:off x="3713870" y="175039"/>
            <a:ext cx="7757160" cy="1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17.1: Classic approaches to explaining human behavior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08" y="1690688"/>
            <a:ext cx="11788183" cy="42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main challenges/tasks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6" y="2036446"/>
            <a:ext cx="11534128" cy="2210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08" y="4037782"/>
            <a:ext cx="11788183" cy="19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702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Aspects of human nature impeding sustainable living (1/2)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1465"/>
          <a:stretch/>
        </p:blipFill>
        <p:spPr>
          <a:xfrm>
            <a:off x="506775" y="2003640"/>
            <a:ext cx="11178450" cy="37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5" y="365125"/>
            <a:ext cx="1117844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Aspects of human nature impeding sustainable living (2/2)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769"/>
          <a:stretch/>
        </p:blipFill>
        <p:spPr>
          <a:xfrm>
            <a:off x="506775" y="1410788"/>
            <a:ext cx="11178450" cy="255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5" y="4080955"/>
            <a:ext cx="11229261" cy="18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2658"/>
            <a:ext cx="10450835" cy="63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can business do to promote sustainable living?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Responsible marketing </a:t>
            </a:r>
            <a:r>
              <a:rPr lang="en-US" dirty="0"/>
              <a:t>has immense potential to make an impact. If </a:t>
            </a:r>
            <a:r>
              <a:rPr lang="en-US" dirty="0" smtClean="0"/>
              <a:t>traditional marketing </a:t>
            </a:r>
            <a:r>
              <a:rPr lang="en-US" dirty="0"/>
              <a:t>could question its role as a consumption increaser, to </a:t>
            </a:r>
            <a:r>
              <a:rPr lang="en-US" dirty="0" smtClean="0"/>
              <a:t>stop fueling </a:t>
            </a:r>
            <a:r>
              <a:rPr lang="en-US" dirty="0"/>
              <a:t>consumerism and unsustainable behavior patterns, much </a:t>
            </a:r>
            <a:r>
              <a:rPr lang="en-US" dirty="0" smtClean="0"/>
              <a:t>would be </a:t>
            </a:r>
            <a:r>
              <a:rPr lang="en-US" dirty="0"/>
              <a:t>achieved</a:t>
            </a:r>
            <a:r>
              <a:rPr lang="en-US" dirty="0" smtClean="0"/>
              <a:t>.</a:t>
            </a:r>
          </a:p>
          <a:p>
            <a:r>
              <a:rPr lang="en-US" b="1" dirty="0"/>
              <a:t>Education: </a:t>
            </a:r>
            <a:r>
              <a:rPr lang="en-US" dirty="0"/>
              <a:t>of course, businesses are not ethics schools. Nevertheless, </a:t>
            </a:r>
            <a:r>
              <a:rPr lang="en-US" dirty="0" smtClean="0"/>
              <a:t>businesses have </a:t>
            </a:r>
            <a:r>
              <a:rPr lang="en-US" dirty="0"/>
              <a:t>an enormous potential to teach sustainable, responsible, </a:t>
            </a:r>
            <a:r>
              <a:rPr lang="en-US" dirty="0" smtClean="0"/>
              <a:t>and moral </a:t>
            </a:r>
            <a:r>
              <a:rPr lang="en-US" dirty="0"/>
              <a:t>competences. Many of the positive learnings from the workplace </a:t>
            </a:r>
            <a:r>
              <a:rPr lang="en-US" dirty="0" smtClean="0"/>
              <a:t>can </a:t>
            </a:r>
            <a:r>
              <a:rPr lang="en-US" dirty="0"/>
              <a:t>be transferred to private life</a:t>
            </a:r>
            <a:r>
              <a:rPr lang="en-US" dirty="0" smtClean="0"/>
              <a:t>.</a:t>
            </a:r>
          </a:p>
          <a:p>
            <a:r>
              <a:rPr lang="en-US" b="1" dirty="0"/>
              <a:t>Human development: </a:t>
            </a:r>
            <a:r>
              <a:rPr lang="en-US" dirty="0"/>
              <a:t>businesses are no development agencies either</a:t>
            </a:r>
            <a:r>
              <a:rPr lang="en-US" dirty="0" smtClean="0"/>
              <a:t>, but </a:t>
            </a:r>
            <a:r>
              <a:rPr lang="en-US" dirty="0"/>
              <a:t>they do automatically contribute to human development. </a:t>
            </a:r>
            <a:r>
              <a:rPr lang="en-US" dirty="0" smtClean="0"/>
              <a:t>Businesses provide </a:t>
            </a:r>
            <a:r>
              <a:rPr lang="en-US" dirty="0"/>
              <a:t>income and healthcare, often improve infrastructure themselves </a:t>
            </a:r>
            <a:r>
              <a:rPr lang="en-US" dirty="0" smtClean="0"/>
              <a:t>or through </a:t>
            </a:r>
            <a:r>
              <a:rPr lang="en-US" dirty="0"/>
              <a:t>tax revenues paid, and provide or support education.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A55C"/>
                </a:solidFill>
              </a:rPr>
              <a:t>Laasch, O. &amp; Conaway, R. (2016). Responsible Business: The Textbook for Management Learning, Competence and Innovation. Sheffield: Greenleaf Publishing. </a:t>
            </a:r>
            <a:endParaRPr lang="en-US" dirty="0">
              <a:solidFill>
                <a:srgbClr val="D6A55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629C-A4AF-4CBD-A49C-E1FD051AE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706</Words>
  <Application>Microsoft Office PowerPoint</Application>
  <PresentationFormat>Widescreen</PresentationFormat>
  <Paragraphs>80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Contents</vt:lpstr>
      <vt:lpstr>PowerPoint Presentation</vt:lpstr>
      <vt:lpstr>Figure 17.1: Classic approaches to explaining human behavior</vt:lpstr>
      <vt:lpstr>Resulting main challenges/tasks</vt:lpstr>
      <vt:lpstr>Aspects of human nature impeding sustainable living (1/2)</vt:lpstr>
      <vt:lpstr>Aspects of human nature impeding sustainable living (2/2)</vt:lpstr>
      <vt:lpstr>PowerPoint Presentation</vt:lpstr>
      <vt:lpstr>What can business do to promote sustainable living?</vt:lpstr>
      <vt:lpstr>Figure 17.2: Kuznets curves and sustainable development</vt:lpstr>
      <vt:lpstr>PowerPoint Presentation</vt:lpstr>
      <vt:lpstr>Figure 17.3: Sustainability of lifestyle and consumption styles</vt:lpstr>
      <vt:lpstr>PowerPoint Presentation</vt:lpstr>
      <vt:lpstr>Business practice aligned with sustainable living</vt:lpstr>
      <vt:lpstr>PowerPoint Presentation</vt:lpstr>
      <vt:lpstr>Figure 17.4: Individual activism throughout roles and vehicles</vt:lpstr>
      <vt:lpstr>PowerPoint Presentation</vt:lpstr>
      <vt:lpstr>Types of change agents</vt:lpstr>
      <vt:lpstr>PowerPoint Presentation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feedback or requests regarding this presentation or the book, please feel free to get in touch through info@responsiblemanagement.net  Please also check out http://responsiblemanagement.net/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Laasch</dc:creator>
  <cp:lastModifiedBy>Oliver Laasch</cp:lastModifiedBy>
  <cp:revision>31</cp:revision>
  <dcterms:created xsi:type="dcterms:W3CDTF">2017-02-03T07:27:32Z</dcterms:created>
  <dcterms:modified xsi:type="dcterms:W3CDTF">2017-02-05T00:47:01Z</dcterms:modified>
</cp:coreProperties>
</file>