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67" r:id="rId3"/>
    <p:sldId id="274" r:id="rId4"/>
    <p:sldId id="276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5" r:id="rId20"/>
    <p:sldId id="296" r:id="rId21"/>
    <p:sldId id="297" r:id="rId22"/>
    <p:sldId id="298" r:id="rId23"/>
    <p:sldId id="300" r:id="rId24"/>
    <p:sldId id="301" r:id="rId25"/>
    <p:sldId id="325" r:id="rId26"/>
    <p:sldId id="299" r:id="rId27"/>
    <p:sldId id="302" r:id="rId28"/>
    <p:sldId id="303" r:id="rId29"/>
    <p:sldId id="304" r:id="rId30"/>
    <p:sldId id="305" r:id="rId31"/>
    <p:sldId id="308" r:id="rId32"/>
    <p:sldId id="309" r:id="rId33"/>
    <p:sldId id="306" r:id="rId34"/>
    <p:sldId id="307" r:id="rId35"/>
    <p:sldId id="310" r:id="rId36"/>
    <p:sldId id="324" r:id="rId37"/>
    <p:sldId id="311" r:id="rId38"/>
    <p:sldId id="312" r:id="rId39"/>
    <p:sldId id="313" r:id="rId40"/>
    <p:sldId id="323" r:id="rId41"/>
    <p:sldId id="314" r:id="rId42"/>
    <p:sldId id="315" r:id="rId43"/>
    <p:sldId id="316" r:id="rId44"/>
    <p:sldId id="273" r:id="rId45"/>
    <p:sldId id="317" r:id="rId46"/>
    <p:sldId id="277" r:id="rId47"/>
    <p:sldId id="318" r:id="rId48"/>
    <p:sldId id="319" r:id="rId49"/>
    <p:sldId id="320" r:id="rId50"/>
    <p:sldId id="321" r:id="rId51"/>
    <p:sldId id="322" r:id="rId52"/>
    <p:sldId id="275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A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09" autoAdjust="0"/>
  </p:normalViewPr>
  <p:slideViewPr>
    <p:cSldViewPr snapToGrid="0">
      <p:cViewPr>
        <p:scale>
          <a:sx n="40" d="100"/>
          <a:sy n="40" d="100"/>
        </p:scale>
        <p:origin x="187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5CA32-BF0D-4347-85E0-8735FB3B8E63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40EF0-68C6-4D52-97C3-3D0E22F4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12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5C2A6-830B-4CA8-8EEA-B302AA8F5F9E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8C767-053C-48EC-81BF-1E5D5D2F2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03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8C767-053C-48EC-81BF-1E5D5D2F28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01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8C767-053C-48EC-81BF-1E5D5D2F28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90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2699" y="6356350"/>
            <a:ext cx="9829801" cy="365125"/>
          </a:xfrm>
        </p:spPr>
        <p:txBody>
          <a:bodyPr/>
          <a:lstStyle>
            <a:lvl1pPr>
              <a:defRPr>
                <a:solidFill>
                  <a:srgbClr val="D6A55C"/>
                </a:solidFill>
              </a:defRPr>
            </a:lvl1pPr>
          </a:lstStyle>
          <a:p>
            <a:r>
              <a:rPr lang="en-US" smtClean="0"/>
              <a:t>Laasch, O. &amp; Conaway, R. (2016). Responsible Business: The Textbook for Management Learning, Competence and Innovation. Sheffield: Greenleaf Publishing.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3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D6A55C"/>
                </a:solidFill>
              </a:rPr>
              <a:t>Laasch</a:t>
            </a:r>
            <a:r>
              <a:rPr lang="en-US" dirty="0" smtClean="0">
                <a:solidFill>
                  <a:srgbClr val="D6A55C"/>
                </a:solidFill>
              </a:rPr>
              <a:t>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7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D6A55C"/>
                </a:solidFill>
              </a:rPr>
              <a:t>Laasch</a:t>
            </a:r>
            <a:r>
              <a:rPr lang="en-US" dirty="0" smtClean="0">
                <a:solidFill>
                  <a:srgbClr val="D6A55C"/>
                </a:solidFill>
              </a:rPr>
              <a:t>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1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D6A55C"/>
                </a:solidFill>
              </a:rPr>
              <a:t>Laasch</a:t>
            </a:r>
            <a:r>
              <a:rPr lang="en-US" dirty="0" smtClean="0">
                <a:solidFill>
                  <a:srgbClr val="D6A55C"/>
                </a:solidFill>
              </a:rPr>
              <a:t>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4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D6A55C"/>
                </a:solidFill>
              </a:rPr>
              <a:t>Laasch</a:t>
            </a:r>
            <a:r>
              <a:rPr lang="en-US" dirty="0" smtClean="0">
                <a:solidFill>
                  <a:srgbClr val="D6A55C"/>
                </a:solidFill>
              </a:rPr>
              <a:t>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D6A55C"/>
                </a:solidFill>
              </a:rPr>
              <a:t>Laasch</a:t>
            </a:r>
            <a:r>
              <a:rPr lang="en-US" dirty="0" smtClean="0">
                <a:solidFill>
                  <a:srgbClr val="D6A55C"/>
                </a:solidFill>
              </a:rPr>
              <a:t>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53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D6A55C"/>
                </a:solidFill>
              </a:rPr>
              <a:t>Laasch</a:t>
            </a:r>
            <a:r>
              <a:rPr lang="en-US" dirty="0" smtClean="0">
                <a:solidFill>
                  <a:srgbClr val="D6A55C"/>
                </a:solidFill>
              </a:rPr>
              <a:t>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77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D6A55C"/>
                </a:solidFill>
              </a:rPr>
              <a:t>Laasch</a:t>
            </a:r>
            <a:r>
              <a:rPr lang="en-US" dirty="0" smtClean="0">
                <a:solidFill>
                  <a:srgbClr val="D6A55C"/>
                </a:solidFill>
              </a:rPr>
              <a:t>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65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D6A55C"/>
                </a:solidFill>
              </a:rPr>
              <a:t>Laasch</a:t>
            </a:r>
            <a:r>
              <a:rPr lang="en-US" dirty="0" smtClean="0">
                <a:solidFill>
                  <a:srgbClr val="D6A55C"/>
                </a:solidFill>
              </a:rPr>
              <a:t>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59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D6A55C"/>
                </a:solidFill>
              </a:rPr>
              <a:t>Laasch</a:t>
            </a:r>
            <a:r>
              <a:rPr lang="en-US" dirty="0" smtClean="0">
                <a:solidFill>
                  <a:srgbClr val="D6A55C"/>
                </a:solidFill>
              </a:rPr>
              <a:t>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68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D6A55C"/>
                </a:solidFill>
              </a:rPr>
              <a:t>Laasch</a:t>
            </a:r>
            <a:r>
              <a:rPr lang="en-US" dirty="0" smtClean="0">
                <a:solidFill>
                  <a:srgbClr val="D6A55C"/>
                </a:solidFill>
              </a:rPr>
              <a:t>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3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9715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GB" sz="1100" b="1" smtClean="0">
                <a:solidFill>
                  <a:srgbClr val="D6A55C"/>
                </a:solidFill>
                <a:effectLst/>
              </a:defRPr>
            </a:lvl1pPr>
          </a:lstStyle>
          <a:p>
            <a:r>
              <a:rPr lang="en-US" smtClean="0"/>
              <a:t>Laasch, O. &amp; Conaway, R. (2016). Responsible Business: The Textbook for Management Learning, Competence and Innovation. Sheffield: Greenleaf Publishing.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01350" y="6356350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responsiblemanagement.net/" TargetMode="External"/><Relationship Id="rId2" Type="http://schemas.openxmlformats.org/officeDocument/2006/relationships/hyperlink" Target="mailto:info@responsiblemanagement.net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gi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95" y="1096854"/>
            <a:ext cx="3009445" cy="451416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Laasch</a:t>
            </a:r>
            <a:r>
              <a:rPr lang="en-US" dirty="0" smtClean="0"/>
              <a:t>, O. &amp; Conaway, R. (2016). Responsible Business: The Textbook for Management Learning, Competence and Innovation. Sheffield: Greenleaf Publishing.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48336" y="1967545"/>
            <a:ext cx="6453014" cy="306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460" y="974965"/>
            <a:ext cx="5479080" cy="53813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dirty="0"/>
              <a:t>Figure 6.2: The responsible management process trinity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6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3530" y="1313929"/>
            <a:ext cx="11584939" cy="423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7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3530" y="970945"/>
            <a:ext cx="11584939" cy="491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7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3530" y="1771242"/>
            <a:ext cx="11584939" cy="331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3200" dirty="0"/>
              <a:t>Table 6.2: Elements and management instruments of typical </a:t>
            </a:r>
            <a:r>
              <a:rPr lang="en-US" sz="3200" dirty="0" smtClean="0"/>
              <a:t>responsible management </a:t>
            </a:r>
            <a:r>
              <a:rPr lang="en-US" sz="3200" dirty="0"/>
              <a:t>activities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90899"/>
            <a:ext cx="10499607" cy="484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8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" y="365125"/>
            <a:ext cx="11277600" cy="1325563"/>
          </a:xfrm>
        </p:spPr>
        <p:txBody>
          <a:bodyPr anchor="t">
            <a:normAutofit/>
          </a:bodyPr>
          <a:lstStyle/>
          <a:p>
            <a:r>
              <a:rPr lang="en-US" sz="2800" dirty="0"/>
              <a:t>Table 6.3: Types of organizational actor and their main </a:t>
            </a:r>
            <a:r>
              <a:rPr lang="en-US" sz="2800" dirty="0" smtClean="0"/>
              <a:t>characteristics (1/2)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9045"/>
          <a:stretch/>
        </p:blipFill>
        <p:spPr>
          <a:xfrm>
            <a:off x="758491" y="797023"/>
            <a:ext cx="10319084" cy="50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061" y="365125"/>
            <a:ext cx="11188699" cy="1325563"/>
          </a:xfrm>
        </p:spPr>
        <p:txBody>
          <a:bodyPr anchor="t">
            <a:normAutofit/>
          </a:bodyPr>
          <a:lstStyle/>
          <a:p>
            <a:r>
              <a:rPr lang="en-US" sz="2800" dirty="0"/>
              <a:t>Table 6.3: Types of organizational actor and their main </a:t>
            </a:r>
            <a:r>
              <a:rPr lang="en-US" sz="2800" dirty="0" smtClean="0"/>
              <a:t>characteristics (2/2)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0955"/>
          <a:stretch/>
        </p:blipFill>
        <p:spPr>
          <a:xfrm>
            <a:off x="838200" y="1247468"/>
            <a:ext cx="10287909" cy="486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6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936" y="1567992"/>
            <a:ext cx="11534128" cy="372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8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5695" y="365125"/>
            <a:ext cx="11075675" cy="1325563"/>
          </a:xfrm>
        </p:spPr>
        <p:txBody>
          <a:bodyPr anchor="t">
            <a:noAutofit/>
          </a:bodyPr>
          <a:lstStyle/>
          <a:p>
            <a:r>
              <a:rPr lang="en-US" sz="3600" dirty="0"/>
              <a:t>Table 6.4: Typical stakeholders and their </a:t>
            </a:r>
            <a:r>
              <a:rPr lang="en-US" sz="3600" dirty="0" smtClean="0"/>
              <a:t>characteristics (1/4)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70855"/>
          <a:stretch/>
        </p:blipFill>
        <p:spPr>
          <a:xfrm>
            <a:off x="365657" y="1027906"/>
            <a:ext cx="11635750" cy="506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8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5695" y="365125"/>
            <a:ext cx="11075675" cy="1325563"/>
          </a:xfrm>
        </p:spPr>
        <p:txBody>
          <a:bodyPr anchor="t">
            <a:noAutofit/>
          </a:bodyPr>
          <a:lstStyle/>
          <a:p>
            <a:r>
              <a:rPr lang="en-US" sz="3600" dirty="0"/>
              <a:t>Table 6.4: Typical stakeholders and their </a:t>
            </a:r>
            <a:r>
              <a:rPr lang="en-US" sz="3600" dirty="0" smtClean="0"/>
              <a:t>characteristics (2/4)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9156" b="45862"/>
          <a:stretch/>
        </p:blipFill>
        <p:spPr>
          <a:xfrm>
            <a:off x="365657" y="1388851"/>
            <a:ext cx="11635750" cy="433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8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95" y="1096854"/>
            <a:ext cx="3009445" cy="451416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Laasch</a:t>
            </a:r>
            <a:r>
              <a:rPr lang="en-US" dirty="0"/>
              <a:t>, O. &amp; Conaway, R. (2016). </a:t>
            </a:r>
            <a:r>
              <a:rPr lang="en-US" i="1" dirty="0"/>
              <a:t>Responsible Business: The Textbook for Management Learning, Competence and Innovation</a:t>
            </a:r>
            <a:r>
              <a:rPr lang="en-US" dirty="0"/>
              <a:t>. Sheffield: Greenleaf Publishing.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80678" y="1026390"/>
            <a:ext cx="6563436" cy="52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6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5695" y="365125"/>
            <a:ext cx="11075675" cy="1325563"/>
          </a:xfrm>
        </p:spPr>
        <p:txBody>
          <a:bodyPr anchor="t">
            <a:noAutofit/>
          </a:bodyPr>
          <a:lstStyle/>
          <a:p>
            <a:r>
              <a:rPr lang="en-US" sz="3600" dirty="0"/>
              <a:t>Table 6.4: Typical stakeholders and their </a:t>
            </a:r>
            <a:r>
              <a:rPr lang="en-US" sz="3600" dirty="0" smtClean="0"/>
              <a:t>characteristics (3/4)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2702" b="18575"/>
          <a:stretch/>
        </p:blipFill>
        <p:spPr>
          <a:xfrm>
            <a:off x="365657" y="1124158"/>
            <a:ext cx="11635750" cy="498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0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5695" y="365125"/>
            <a:ext cx="11075675" cy="1325563"/>
          </a:xfrm>
        </p:spPr>
        <p:txBody>
          <a:bodyPr anchor="t">
            <a:noAutofit/>
          </a:bodyPr>
          <a:lstStyle/>
          <a:p>
            <a:r>
              <a:rPr lang="en-US" sz="3600" dirty="0"/>
              <a:t>Table 6.4: Typical stakeholders and their </a:t>
            </a:r>
            <a:r>
              <a:rPr lang="en-US" sz="3600" dirty="0" smtClean="0"/>
              <a:t>characteristics (4/4)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80410"/>
          <a:stretch/>
        </p:blipFill>
        <p:spPr>
          <a:xfrm>
            <a:off x="365657" y="1876930"/>
            <a:ext cx="11635750" cy="340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5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3530" y="964593"/>
            <a:ext cx="11584939" cy="492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0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mainstream management process (1/2)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25" y="1936382"/>
            <a:ext cx="11635750" cy="298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mainstream management process (2/2)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03" y="1401759"/>
            <a:ext cx="11838994" cy="47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8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 rot="16200000">
            <a:off x="-1723629" y="2413396"/>
            <a:ext cx="6152358" cy="1325563"/>
          </a:xfrm>
        </p:spPr>
        <p:txBody>
          <a:bodyPr>
            <a:noAutofit/>
          </a:bodyPr>
          <a:lstStyle/>
          <a:p>
            <a:r>
              <a:rPr lang="en-US" sz="3600" dirty="0" smtClean="0"/>
              <a:t>3D management across stages of mainstream management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25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017" y="143988"/>
            <a:ext cx="9193565" cy="62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6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052" y="157224"/>
            <a:ext cx="6249770" cy="619912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6200000">
            <a:off x="-1491729" y="2680112"/>
            <a:ext cx="6026913" cy="1325563"/>
          </a:xfrm>
        </p:spPr>
        <p:txBody>
          <a:bodyPr anchor="t">
            <a:normAutofit/>
          </a:bodyPr>
          <a:lstStyle/>
          <a:p>
            <a:r>
              <a:rPr lang="en-US" sz="3200" dirty="0"/>
              <a:t>Figure 6.3: Specialized responsible management instruments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0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000" dirty="0"/>
              <a:t>Figure 6.4: The stakeholder management process</a:t>
            </a: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758" y="1218978"/>
            <a:ext cx="9658483" cy="515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5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45" y="1027906"/>
            <a:ext cx="10011510" cy="5221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000" dirty="0"/>
              <a:t>Figure 6.5: </a:t>
            </a:r>
            <a:r>
              <a:rPr lang="en-US" sz="4000" dirty="0" smtClean="0"/>
              <a:t>Stakeholder </a:t>
            </a:r>
            <a:r>
              <a:rPr lang="en-US" sz="4000" dirty="0"/>
              <a:t>map of a taco restaurant</a:t>
            </a: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8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936" y="1193249"/>
            <a:ext cx="11534128" cy="447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Contents</a:t>
            </a:r>
            <a:endParaRPr lang="en-US" cap="al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4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200" dirty="0"/>
              <a:t>Table 6.5: Stakeholder </a:t>
            </a:r>
            <a:r>
              <a:rPr lang="en-US" sz="3200" dirty="0" smtClean="0"/>
              <a:t>categories (1/5)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72695"/>
          <a:stretch/>
        </p:blipFill>
        <p:spPr>
          <a:xfrm>
            <a:off x="522514" y="1130402"/>
            <a:ext cx="10864386" cy="412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2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7104" b="38552"/>
          <a:stretch/>
        </p:blipFill>
        <p:spPr>
          <a:xfrm>
            <a:off x="481318" y="900255"/>
            <a:ext cx="11101081" cy="53046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200" dirty="0"/>
              <a:t>Table 6.5: Stakeholder </a:t>
            </a:r>
            <a:r>
              <a:rPr lang="en-US" sz="3200" dirty="0" smtClean="0"/>
              <a:t>categories (2/5)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200" dirty="0"/>
              <a:t>Table 6.5: Stakeholder </a:t>
            </a:r>
            <a:r>
              <a:rPr lang="en-US" sz="3200" dirty="0" smtClean="0"/>
              <a:t>categories (3/5)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0444"/>
          <a:stretch/>
        </p:blipFill>
        <p:spPr>
          <a:xfrm>
            <a:off x="840213" y="849086"/>
            <a:ext cx="10219674" cy="562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6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200" dirty="0"/>
              <a:t>Table 6.5: Stakeholder </a:t>
            </a:r>
            <a:r>
              <a:rPr lang="en-US" sz="3200" dirty="0" smtClean="0"/>
              <a:t>categories (4/5)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2819" b="45397"/>
          <a:stretch/>
        </p:blipFill>
        <p:spPr>
          <a:xfrm>
            <a:off x="176503" y="1404259"/>
            <a:ext cx="11838994" cy="3853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815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200" dirty="0"/>
              <a:t>Table 6.5: Stakeholder </a:t>
            </a:r>
            <a:r>
              <a:rPr lang="en-US" sz="3200" dirty="0" smtClean="0"/>
              <a:t>categories (5/5)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52479"/>
          <a:stretch/>
        </p:blipFill>
        <p:spPr>
          <a:xfrm>
            <a:off x="176503" y="1567542"/>
            <a:ext cx="11838994" cy="438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3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641873" y="2481207"/>
            <a:ext cx="6285708" cy="1325563"/>
          </a:xfrm>
        </p:spPr>
        <p:txBody>
          <a:bodyPr/>
          <a:lstStyle/>
          <a:p>
            <a:r>
              <a:rPr lang="en-US" dirty="0"/>
              <a:t>Figure 6.6: The physical product life-cycle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833" y="640663"/>
            <a:ext cx="8028159" cy="557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1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Life-cycle management process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36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47788"/>
            <a:ext cx="10363200" cy="483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187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8125" y="926484"/>
            <a:ext cx="11635750" cy="500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0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7191" b="50687"/>
          <a:stretch/>
        </p:blipFill>
        <p:spPr>
          <a:xfrm>
            <a:off x="1045029" y="1208315"/>
            <a:ext cx="9960429" cy="497012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750" y="365125"/>
            <a:ext cx="11601450" cy="1325563"/>
          </a:xfrm>
        </p:spPr>
        <p:txBody>
          <a:bodyPr anchor="t">
            <a:normAutofit/>
          </a:bodyPr>
          <a:lstStyle/>
          <a:p>
            <a:r>
              <a:rPr lang="en-US" sz="4000" dirty="0"/>
              <a:t>Table 6.6: Typical impacts throughout</a:t>
            </a:r>
            <a:r>
              <a:rPr lang="en-US" sz="4800" dirty="0"/>
              <a:t> </a:t>
            </a:r>
            <a:r>
              <a:rPr lang="en-US" sz="4000" dirty="0"/>
              <a:t>the </a:t>
            </a:r>
            <a:r>
              <a:rPr lang="en-US" sz="4000" dirty="0" smtClean="0"/>
              <a:t>life-cycle (1/2)</a:t>
            </a:r>
            <a:endParaRPr lang="en-US" sz="4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8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9770"/>
          <a:stretch/>
        </p:blipFill>
        <p:spPr>
          <a:xfrm>
            <a:off x="1600200" y="1051654"/>
            <a:ext cx="9201150" cy="547493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761" y="365125"/>
            <a:ext cx="11541495" cy="1325563"/>
          </a:xfrm>
        </p:spPr>
        <p:txBody>
          <a:bodyPr anchor="t">
            <a:normAutofit/>
          </a:bodyPr>
          <a:lstStyle/>
          <a:p>
            <a:r>
              <a:rPr lang="en-US" sz="4000" dirty="0"/>
              <a:t>Table 6.6: Typical impacts throughout the </a:t>
            </a:r>
            <a:r>
              <a:rPr lang="en-US" sz="4000" dirty="0" smtClean="0"/>
              <a:t>life-cycle (2/2)</a:t>
            </a:r>
            <a:endParaRPr lang="en-US" sz="4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5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16200000">
            <a:off x="-1785107" y="2535489"/>
            <a:ext cx="6174870" cy="1325563"/>
          </a:xfrm>
        </p:spPr>
        <p:txBody>
          <a:bodyPr>
            <a:noAutofit/>
          </a:bodyPr>
          <a:lstStyle/>
          <a:p>
            <a:r>
              <a:rPr lang="en-US" sz="2800" dirty="0"/>
              <a:t>Figure 6.1: </a:t>
            </a:r>
            <a:r>
              <a:rPr lang="en-US" sz="2800" dirty="0" smtClean="0"/>
              <a:t>Three-dimensional </a:t>
            </a:r>
            <a:r>
              <a:rPr lang="en-US" sz="2800" dirty="0"/>
              <a:t>management and the triple bottom line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222" y="529142"/>
            <a:ext cx="6763923" cy="565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1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ethics management process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40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93" y="2075610"/>
            <a:ext cx="11600859" cy="33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364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Ethics management process (1/2)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8332"/>
          <a:stretch/>
        </p:blipFill>
        <p:spPr>
          <a:xfrm>
            <a:off x="176503" y="1059419"/>
            <a:ext cx="11838994" cy="517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9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Ethics management process (1/2)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2057"/>
          <a:stretch/>
        </p:blipFill>
        <p:spPr>
          <a:xfrm>
            <a:off x="176503" y="1208313"/>
            <a:ext cx="11838994" cy="318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1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936" y="1377445"/>
            <a:ext cx="11534128" cy="410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4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>
                <a:solidFill>
                  <a:schemeClr val="accent2">
                    <a:lumMod val="50000"/>
                  </a:schemeClr>
                </a:solidFill>
              </a:rPr>
              <a:t>exercises</a:t>
            </a:r>
            <a:endParaRPr lang="en-US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D6A55C"/>
                </a:solidFill>
              </a:rPr>
              <a:t>Laasch</a:t>
            </a:r>
            <a:r>
              <a:rPr lang="en-US" dirty="0" smtClean="0">
                <a:solidFill>
                  <a:srgbClr val="D6A55C"/>
                </a:solidFill>
              </a:rPr>
              <a:t>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6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45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28600" y="233443"/>
            <a:ext cx="11737372" cy="612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46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52719" y="1307578"/>
            <a:ext cx="11686561" cy="424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7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47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03530" y="1307578"/>
            <a:ext cx="11584939" cy="424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2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48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r="3496"/>
          <a:stretch/>
        </p:blipFill>
        <p:spPr>
          <a:xfrm>
            <a:off x="74880" y="129101"/>
            <a:ext cx="11621251" cy="2096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365" t="4885" r="3369"/>
          <a:stretch/>
        </p:blipFill>
        <p:spPr>
          <a:xfrm>
            <a:off x="68239" y="1883379"/>
            <a:ext cx="11641540" cy="1389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74880" y="3480786"/>
            <a:ext cx="11635750" cy="266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8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49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76503" y="1536360"/>
            <a:ext cx="11838994" cy="275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8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936" y="1358390"/>
            <a:ext cx="11534128" cy="414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7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50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00286" y="710531"/>
            <a:ext cx="11991428" cy="543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8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51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25691" y="685124"/>
            <a:ext cx="11940617" cy="548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1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90107" y="2513301"/>
            <a:ext cx="7551305" cy="2852737"/>
          </a:xfrm>
        </p:spPr>
        <p:txBody>
          <a:bodyPr>
            <a:noAutofit/>
          </a:bodyPr>
          <a:lstStyle/>
          <a:p>
            <a:r>
              <a:rPr lang="en-US" sz="3200" dirty="0" smtClean="0"/>
              <a:t>For feedback or requests regarding this presentation or the book, please feel free to get in touch through </a:t>
            </a:r>
            <a:r>
              <a:rPr lang="en-US" sz="3200" dirty="0" smtClean="0">
                <a:hlinkClick r:id="rId2"/>
              </a:rPr>
              <a:t>info@responsiblemanagement.net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Please </a:t>
            </a:r>
            <a:r>
              <a:rPr lang="en-US" sz="3200" dirty="0"/>
              <a:t>also check out </a:t>
            </a:r>
            <a:r>
              <a:rPr lang="en-US" sz="3200" dirty="0">
                <a:hlinkClick r:id="rId3"/>
              </a:rPr>
              <a:t>http://responsiblemanagement.net</a:t>
            </a:r>
            <a:r>
              <a:rPr lang="en-US" sz="3200" dirty="0" smtClean="0">
                <a:hlinkClick r:id="rId3"/>
              </a:rPr>
              <a:t>/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52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443346"/>
            <a:ext cx="3492197" cy="5238294"/>
          </a:xfrm>
          <a:prstGeom prst="rect">
            <a:avLst/>
          </a:prstGeom>
        </p:spPr>
      </p:pic>
      <p:pic>
        <p:nvPicPr>
          <p:cNvPr id="8" name="Picture 4" descr="C:\Users\mzyssol3\Desktop\CRME\CRMELogo2015\NewLogoCRME\crme-logo-07-various sizes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81" b="81700"/>
          <a:stretch/>
        </p:blipFill>
        <p:spPr bwMode="auto">
          <a:xfrm>
            <a:off x="3713870" y="175039"/>
            <a:ext cx="7757160" cy="158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95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726" y="1104075"/>
            <a:ext cx="9406219" cy="53215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8655" y="365125"/>
            <a:ext cx="11554689" cy="1325563"/>
          </a:xfrm>
        </p:spPr>
        <p:txBody>
          <a:bodyPr anchor="t">
            <a:normAutofit/>
          </a:bodyPr>
          <a:lstStyle/>
          <a:p>
            <a:r>
              <a:rPr lang="en-US" sz="2600" dirty="0"/>
              <a:t>Table 6.1: Classifying value </a:t>
            </a:r>
            <a:r>
              <a:rPr lang="en-US" sz="2600" dirty="0" smtClean="0"/>
              <a:t>creation: internal-external</a:t>
            </a:r>
            <a:r>
              <a:rPr lang="en-US" sz="2600" dirty="0"/>
              <a:t>, </a:t>
            </a:r>
            <a:r>
              <a:rPr lang="en-US" sz="2600" dirty="0" smtClean="0"/>
              <a:t>social-environmental-economic</a:t>
            </a:r>
            <a:endParaRPr lang="en-US" sz="2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50037"/>
          <a:stretch/>
        </p:blipFill>
        <p:spPr>
          <a:xfrm>
            <a:off x="1222604" y="136105"/>
            <a:ext cx="9331096" cy="599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0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49697"/>
          <a:stretch/>
        </p:blipFill>
        <p:spPr>
          <a:xfrm>
            <a:off x="1264820" y="266969"/>
            <a:ext cx="9412705" cy="608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trinity of responsible management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88" y="1529480"/>
            <a:ext cx="11584939" cy="434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949</Words>
  <Application>Microsoft Office PowerPoint</Application>
  <PresentationFormat>Widescreen</PresentationFormat>
  <Paragraphs>138</Paragraphs>
  <Slides>52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Contents</vt:lpstr>
      <vt:lpstr>Figure 6.1: Three-dimensional management and the triple bottom line</vt:lpstr>
      <vt:lpstr>PowerPoint Presentation</vt:lpstr>
      <vt:lpstr>Table 6.1: Classifying value creation: internal-external, social-environmental-economic</vt:lpstr>
      <vt:lpstr>PowerPoint Presentation</vt:lpstr>
      <vt:lpstr>PowerPoint Presentation</vt:lpstr>
      <vt:lpstr>The trinity of responsible management</vt:lpstr>
      <vt:lpstr>Figure 6.2: The responsible management process trinity</vt:lpstr>
      <vt:lpstr>PowerPoint Presentation</vt:lpstr>
      <vt:lpstr>PowerPoint Presentation</vt:lpstr>
      <vt:lpstr>PowerPoint Presentation</vt:lpstr>
      <vt:lpstr>Table 6.2: Elements and management instruments of typical responsible management activities</vt:lpstr>
      <vt:lpstr>Table 6.3: Types of organizational actor and their main characteristics (1/2)</vt:lpstr>
      <vt:lpstr>Table 6.3: Types of organizational actor and their main characteristics (2/2)</vt:lpstr>
      <vt:lpstr>PowerPoint Presentation</vt:lpstr>
      <vt:lpstr>Table 6.4: Typical stakeholders and their characteristics (1/4)</vt:lpstr>
      <vt:lpstr>Table 6.4: Typical stakeholders and their characteristics (2/4)</vt:lpstr>
      <vt:lpstr>Table 6.4: Typical stakeholders and their characteristics (3/4)</vt:lpstr>
      <vt:lpstr>Table 6.4: Typical stakeholders and their characteristics (4/4)</vt:lpstr>
      <vt:lpstr>PowerPoint Presentation</vt:lpstr>
      <vt:lpstr>The mainstream management process (1/2)</vt:lpstr>
      <vt:lpstr>The mainstream management process (2/2)</vt:lpstr>
      <vt:lpstr>3D management across stages of mainstream management</vt:lpstr>
      <vt:lpstr>Figure 6.3: Specialized responsible management instruments</vt:lpstr>
      <vt:lpstr>Figure 6.4: The stakeholder management process</vt:lpstr>
      <vt:lpstr>Figure 6.5: Stakeholder map of a taco restaurant</vt:lpstr>
      <vt:lpstr>PowerPoint Presentation</vt:lpstr>
      <vt:lpstr>Table 6.5: Stakeholder categories (1/5)</vt:lpstr>
      <vt:lpstr>Table 6.5: Stakeholder categories (2/5)</vt:lpstr>
      <vt:lpstr>Table 6.5: Stakeholder categories (3/5)</vt:lpstr>
      <vt:lpstr>Table 6.5: Stakeholder categories (4/5)</vt:lpstr>
      <vt:lpstr>Table 6.5: Stakeholder categories (5/5)</vt:lpstr>
      <vt:lpstr>Figure 6.6: The physical product life-cycle</vt:lpstr>
      <vt:lpstr>Life-cycle management process</vt:lpstr>
      <vt:lpstr>PowerPoint Presentation</vt:lpstr>
      <vt:lpstr>Table 6.6: Typical impacts throughout the life-cycle (1/2)</vt:lpstr>
      <vt:lpstr>Table 6.6: Typical impacts throughout the life-cycle (2/2)</vt:lpstr>
      <vt:lpstr>The ethics management process</vt:lpstr>
      <vt:lpstr>Ethics management process (1/2)</vt:lpstr>
      <vt:lpstr>Ethics management process (1/2)</vt:lpstr>
      <vt:lpstr>PowerPoint Presentation</vt:lpstr>
      <vt:lpstr>exercises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feedback or requests regarding this presentation or the book, please feel free to get in touch through info@responsiblemanagement.net  Please also check out http://responsiblemanagement.net/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Laasch</dc:creator>
  <cp:lastModifiedBy>Oliver Laasch</cp:lastModifiedBy>
  <cp:revision>37</cp:revision>
  <dcterms:created xsi:type="dcterms:W3CDTF">2017-02-03T07:27:32Z</dcterms:created>
  <dcterms:modified xsi:type="dcterms:W3CDTF">2017-02-03T23:58:56Z</dcterms:modified>
</cp:coreProperties>
</file>