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sldIdLst>
    <p:sldId id="258" r:id="rId2"/>
    <p:sldId id="257" r:id="rId3"/>
    <p:sldId id="408" r:id="rId4"/>
    <p:sldId id="409" r:id="rId5"/>
    <p:sldId id="359" r:id="rId6"/>
    <p:sldId id="360" r:id="rId7"/>
    <p:sldId id="414" r:id="rId8"/>
    <p:sldId id="361" r:id="rId9"/>
    <p:sldId id="410" r:id="rId10"/>
    <p:sldId id="402" r:id="rId11"/>
    <p:sldId id="418" r:id="rId12"/>
    <p:sldId id="363" r:id="rId13"/>
    <p:sldId id="411" r:id="rId14"/>
    <p:sldId id="366" r:id="rId15"/>
    <p:sldId id="367" r:id="rId16"/>
    <p:sldId id="369" r:id="rId17"/>
    <p:sldId id="370" r:id="rId18"/>
    <p:sldId id="421" r:id="rId19"/>
    <p:sldId id="371" r:id="rId20"/>
    <p:sldId id="373" r:id="rId21"/>
    <p:sldId id="406" r:id="rId22"/>
    <p:sldId id="419" r:id="rId23"/>
    <p:sldId id="377" r:id="rId24"/>
    <p:sldId id="380" r:id="rId25"/>
    <p:sldId id="379" r:id="rId26"/>
    <p:sldId id="412" r:id="rId27"/>
    <p:sldId id="407" r:id="rId28"/>
    <p:sldId id="420" r:id="rId29"/>
    <p:sldId id="387" r:id="rId30"/>
    <p:sldId id="386" r:id="rId31"/>
    <p:sldId id="390" r:id="rId32"/>
    <p:sldId id="416" r:id="rId33"/>
    <p:sldId id="415" r:id="rId34"/>
    <p:sldId id="403" r:id="rId35"/>
    <p:sldId id="413" r:id="rId36"/>
    <p:sldId id="405" r:id="rId37"/>
    <p:sldId id="417"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s" lastIdx="14" clrIdx="0"/>
  <p:cmAuthor id="1" name="Oliver Laasch" initials="OL"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587"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4C6A6FC-A97F-41AC-8228-79DB1F6F7F84}" type="datetimeFigureOut">
              <a:rPr lang="en-US" smtClean="0"/>
              <a:pPr/>
              <a:t>12/2/2013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9A51A9A-51B5-45D3-8F77-EDE546104211}" type="slidenum">
              <a:rPr lang="en-US" smtClean="0"/>
              <a:pPr/>
              <a:t>‹#›</a:t>
            </a:fld>
            <a:endParaRPr lang="en-US"/>
          </a:p>
        </p:txBody>
      </p:sp>
    </p:spTree>
    <p:extLst>
      <p:ext uri="{BB962C8B-B14F-4D97-AF65-F5344CB8AC3E}">
        <p14:creationId xmlns:p14="http://schemas.microsoft.com/office/powerpoint/2010/main" xmlns="" val="140247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6" name="Slide Number Placeholder 5"/>
          <p:cNvSpPr>
            <a:spLocks noGrp="1"/>
          </p:cNvSpPr>
          <p:nvPr>
            <p:ph type="sldNum" sz="quarter" idx="12"/>
          </p:nvPr>
        </p:nvSpPr>
        <p:spPr/>
        <p:txBody>
          <a:bodyPr/>
          <a:lstStyle/>
          <a:p>
            <a:fld id="{EEF6F1D5-399F-4C96-B137-0556938C3B3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1" name="Footer Placeholder 4"/>
          <p:cNvSpPr>
            <a:spLocks noGrp="1"/>
          </p:cNvSpPr>
          <p:nvPr>
            <p:ph type="ftr" sz="quarter" idx="10"/>
          </p:nvPr>
        </p:nvSpPr>
        <p:spPr>
          <a:xfrm>
            <a:off x="0" y="6483350"/>
            <a:ext cx="8540750" cy="365125"/>
          </a:xfrm>
          <a:prstGeom prst="rect">
            <a:avLst/>
          </a:prstGeom>
        </p:spPr>
        <p:txBody>
          <a:bodyPr/>
          <a:lstStyle>
            <a:lvl1pPr>
              <a:defRPr/>
            </a:lvl1pPr>
          </a:lstStyle>
          <a:p>
            <a:pPr>
              <a:defRPr/>
            </a:pPr>
            <a:r>
              <a:rPr lang="en-US" dirty="0"/>
              <a:t>© 2014 </a:t>
            </a:r>
            <a:r>
              <a:rPr lang="en-US" dirty="0" err="1"/>
              <a:t>Cengage</a:t>
            </a:r>
            <a:r>
              <a:rPr lang="en-US" dirty="0"/>
              <a:t> Learning. All Rights Reserved. May not be copied, scanned, or duplicated, in whole or in part, except for use as  permitted in a license distributed with a certain product or service or otherwise on a password-protected website for classroom use.</a:t>
            </a:r>
            <a:endParaRPr lang="en-US" dirty="0">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9DADC1C8-1E60-4143-9456-495DFC5254BC}" type="datetime1">
              <a:rPr lang="en-US" smtClean="0"/>
              <a:pPr/>
              <a:t>12/2/2013</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4A76ACFD-493D-441C-AF36-ECC3766EDF19}" type="datetime1">
              <a:rPr lang="en-US" smtClean="0"/>
              <a:pPr/>
              <a:t>12/2/2013</a:t>
            </a:fld>
            <a:endParaRPr lang="en-US"/>
          </a:p>
        </p:txBody>
      </p:sp>
      <p:sp>
        <p:nvSpPr>
          <p:cNvPr id="5" name="Footer Placeholder 4"/>
          <p:cNvSpPr>
            <a:spLocks noGrp="1"/>
          </p:cNvSpPr>
          <p:nvPr>
            <p:ph type="ftr" sz="quarter" idx="11"/>
          </p:nvPr>
        </p:nvSpPr>
        <p:spPr>
          <a:xfrm>
            <a:off x="2640597" y="6377459"/>
            <a:ext cx="38364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40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800" b="1" i="0" baseline="0"/>
            </a:lvl1pPr>
            <a:lvl2pPr>
              <a:defRPr sz="2400" b="1" i="0" baseline="0"/>
            </a:lvl2pPr>
            <a:lvl3pPr>
              <a:defRPr sz="2200"/>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EF6F1D5-399F-4C96-B137-0556938C3B35}" type="slidenum">
              <a:rPr lang="en-US" smtClean="0"/>
              <a:pPr/>
              <a:t>‹#›</a:t>
            </a:fld>
            <a:endParaRPr lang="en-US"/>
          </a:p>
        </p:txBody>
      </p:sp>
      <p:sp>
        <p:nvSpPr>
          <p:cNvPr id="7" name="Footer Placeholder 4"/>
          <p:cNvSpPr txBox="1">
            <a:spLocks/>
          </p:cNvSpPr>
          <p:nvPr userDrawn="1"/>
        </p:nvSpPr>
        <p:spPr>
          <a:xfrm>
            <a:off x="0" y="6492875"/>
            <a:ext cx="8540750" cy="365125"/>
          </a:xfrm>
          <a:prstGeom prst="rect">
            <a:avLst/>
          </a:prstGeo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 2015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Cengage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20E8199D-348C-4FB9-B2D3-AD32AFBFD246}" type="datetime1">
              <a:rPr lang="en-US" smtClean="0"/>
              <a:pPr/>
              <a:t>12/2/2013</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298A64C3-E020-4344-8C05-E26CD183FF49}" type="datetime1">
              <a:rPr lang="en-US" smtClean="0"/>
              <a:pPr/>
              <a:t>12/2/2013</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DE8AD47C-ECDD-43F5-AD2C-F06ADA5C50A6}" type="datetime1">
              <a:rPr lang="en-US" smtClean="0"/>
              <a:pPr/>
              <a:t>12/2/2013</a:t>
            </a:fld>
            <a:endParaRPr lang="en-US"/>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fld id="{232D173C-2DFC-43FC-AC05-EFCA23190666}" type="datetime1">
              <a:rPr lang="en-US" smtClean="0"/>
              <a:pPr/>
              <a:t>12/2/2013</a:t>
            </a:fld>
            <a:endParaRPr lang="en-US"/>
          </a:p>
        </p:txBody>
      </p:sp>
      <p:sp>
        <p:nvSpPr>
          <p:cNvPr id="4" name="Footer Placeholder 3"/>
          <p:cNvSpPr>
            <a:spLocks noGrp="1"/>
          </p:cNvSpPr>
          <p:nvPr>
            <p:ph type="ftr" sz="quarter" idx="11"/>
          </p:nvPr>
        </p:nvSpPr>
        <p:spPr>
          <a:xfrm>
            <a:off x="2640596" y="6476999"/>
            <a:ext cx="5507719" cy="27432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EF6F1D5-399F-4C96-B137-0556938C3B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F6F1D5-399F-4C96-B137-0556938C3B35}" type="slidenum">
              <a:rPr lang="en-US" smtClean="0"/>
              <a:pPr/>
              <a:t>‹#›</a:t>
            </a:fld>
            <a:endParaRPr lang="en-US"/>
          </a:p>
        </p:txBody>
      </p:sp>
      <p:sp>
        <p:nvSpPr>
          <p:cNvPr id="5" name="Footer Placeholder 4"/>
          <p:cNvSpPr>
            <a:spLocks noGrp="1"/>
          </p:cNvSpPr>
          <p:nvPr>
            <p:ph type="ftr" sz="quarter" idx="10"/>
          </p:nvPr>
        </p:nvSpPr>
        <p:spPr>
          <a:xfrm>
            <a:off x="0" y="6492875"/>
            <a:ext cx="8540750" cy="365125"/>
          </a:xfrm>
          <a:prstGeom prst="rect">
            <a:avLst/>
          </a:prstGeom>
        </p:spPr>
        <p:txBody>
          <a:bodyPr/>
          <a:lstStyle>
            <a:lvl1pPr>
              <a:defRPr sz="900"/>
            </a:lvl1pPr>
          </a:lstStyle>
          <a:p>
            <a:pPr>
              <a:defRPr/>
            </a:pPr>
            <a:r>
              <a:rPr lang="en-US" dirty="0" smtClean="0"/>
              <a:t>© 2015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5FA2F3B0-5D39-4E2B-97AF-DD06CB848BBA}" type="datetime1">
              <a:rPr lang="en-US" smtClean="0"/>
              <a:pPr/>
              <a:t>12/2/2013</a:t>
            </a:fld>
            <a:endParaRPr lang="en-US"/>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EF6F1D5-399F-4C96-B137-0556938C3B3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5C2D85CB-CF3E-4510-9E21-442A51D22E7F}" type="datetime1">
              <a:rPr lang="en-US" smtClean="0"/>
              <a:pPr/>
              <a:t>12/2/2013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a:prstGeom prst="rect">
            <a:avLst/>
          </a:prstGeo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EF6F1D5-399F-4C96-B137-0556938C3B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EF6F1D5-399F-4C96-B137-0556938C3B35}" type="slidenum">
              <a:rPr lang="en-US" smtClean="0"/>
              <a:pPr/>
              <a:t>‹#›</a:t>
            </a:fld>
            <a:endParaRPr lang="en-US"/>
          </a:p>
        </p:txBody>
      </p:sp>
      <p:sp>
        <p:nvSpPr>
          <p:cNvPr id="11" name="Footer Placeholder 4"/>
          <p:cNvSpPr>
            <a:spLocks noGrp="1"/>
          </p:cNvSpPr>
          <p:nvPr>
            <p:ph type="ftr" sz="quarter" idx="3"/>
          </p:nvPr>
        </p:nvSpPr>
        <p:spPr>
          <a:xfrm>
            <a:off x="0" y="6492875"/>
            <a:ext cx="8540750" cy="365125"/>
          </a:xfrm>
          <a:prstGeom prst="rect">
            <a:avLst/>
          </a:prstGeom>
        </p:spPr>
        <p:txBody>
          <a:bodyPr/>
          <a:lstStyle>
            <a:lvl1pPr>
              <a:defRPr sz="900"/>
            </a:lvl1pPr>
          </a:lstStyle>
          <a:p>
            <a:pPr>
              <a:defRPr/>
            </a:pPr>
            <a:r>
              <a:rPr lang="en-US" dirty="0" smtClean="0"/>
              <a:t>© 2015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4038600"/>
            <a:ext cx="5791200" cy="2215991"/>
          </a:xfrm>
          <a:prstGeom prst="rect">
            <a:avLst/>
          </a:prstGeom>
          <a:noFill/>
        </p:spPr>
        <p:txBody>
          <a:bodyPr wrap="square" rtlCol="0">
            <a:spAutoFit/>
          </a:bodyPr>
          <a:lstStyle/>
          <a:p>
            <a:pPr algn="ctr"/>
            <a:r>
              <a:rPr lang="en-US" dirty="0" smtClean="0"/>
              <a:t>by </a:t>
            </a:r>
          </a:p>
          <a:p>
            <a:pPr algn="ctr"/>
            <a:r>
              <a:rPr lang="en-US" sz="2400" b="1" dirty="0" smtClean="0">
                <a:solidFill>
                  <a:schemeClr val="tx2">
                    <a:lumMod val="75000"/>
                  </a:schemeClr>
                </a:solidFill>
              </a:rPr>
              <a:t>Oliver </a:t>
            </a:r>
            <a:r>
              <a:rPr lang="en-US" sz="2400" b="1" dirty="0" err="1" smtClean="0">
                <a:solidFill>
                  <a:schemeClr val="tx2">
                    <a:lumMod val="75000"/>
                  </a:schemeClr>
                </a:solidFill>
              </a:rPr>
              <a:t>Laasch</a:t>
            </a:r>
            <a:r>
              <a:rPr lang="en-US" dirty="0" smtClean="0"/>
              <a:t>,</a:t>
            </a:r>
          </a:p>
          <a:p>
            <a:pPr algn="ctr"/>
            <a:r>
              <a:rPr lang="de-DE" i="1" dirty="0" smtClean="0"/>
              <a:t>Center for Responsible Management Education (CRME) </a:t>
            </a:r>
          </a:p>
          <a:p>
            <a:pPr algn="ctr"/>
            <a:r>
              <a:rPr lang="en-US" dirty="0" smtClean="0"/>
              <a:t>and</a:t>
            </a:r>
          </a:p>
          <a:p>
            <a:pPr algn="ctr"/>
            <a:r>
              <a:rPr lang="en-US" sz="2400" b="1" dirty="0" smtClean="0">
                <a:solidFill>
                  <a:schemeClr val="tx2">
                    <a:lumMod val="75000"/>
                  </a:schemeClr>
                </a:solidFill>
              </a:rPr>
              <a:t>Roger N. Conaway</a:t>
            </a:r>
            <a:r>
              <a:rPr lang="en-US" dirty="0" smtClean="0"/>
              <a:t>,</a:t>
            </a:r>
          </a:p>
          <a:p>
            <a:pPr algn="ctr"/>
            <a:r>
              <a:rPr lang="en-US" i="1" dirty="0" err="1" smtClean="0"/>
              <a:t>Tecnol</a:t>
            </a:r>
            <a:r>
              <a:rPr lang="es-MX" i="1" dirty="0" err="1" smtClean="0"/>
              <a:t>ó</a:t>
            </a:r>
            <a:r>
              <a:rPr lang="en-US" i="1" dirty="0" err="1" smtClean="0"/>
              <a:t>gico</a:t>
            </a:r>
            <a:r>
              <a:rPr lang="en-US" i="1" dirty="0" smtClean="0"/>
              <a:t> </a:t>
            </a:r>
            <a:r>
              <a:rPr lang="en-US" i="1" dirty="0"/>
              <a:t>de </a:t>
            </a:r>
            <a:r>
              <a:rPr lang="en-US" i="1" dirty="0" smtClean="0"/>
              <a:t>Monterrey </a:t>
            </a:r>
            <a:r>
              <a:rPr lang="en-US" i="1" dirty="0"/>
              <a:t>(ITESM</a:t>
            </a:r>
            <a:r>
              <a:rPr lang="en-US" i="1" dirty="0" smtClean="0"/>
              <a:t>)</a:t>
            </a:r>
            <a:endParaRPr lang="en-US" dirty="0" smtClean="0"/>
          </a:p>
          <a:p>
            <a:pPr algn="ctr"/>
            <a:endParaRPr lang="en-US"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1</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73"/>
          <a:stretch/>
        </p:blipFill>
        <p:spPr bwMode="auto">
          <a:xfrm>
            <a:off x="0" y="0"/>
            <a:ext cx="9144000" cy="3774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600" cap="all" dirty="0" smtClean="0"/>
              <a:t>Ensuring </a:t>
            </a:r>
            <a:r>
              <a:rPr lang="en-US" sz="3600" cap="all" dirty="0"/>
              <a:t>Effective </a:t>
            </a:r>
            <a:r>
              <a:rPr lang="en-US" sz="3600" cap="all" dirty="0" smtClean="0"/>
              <a:t>Integrated Marketing Communication</a:t>
            </a:r>
            <a:endParaRPr lang="de-DE" sz="3600" cap="all" dirty="0"/>
          </a:p>
        </p:txBody>
      </p:sp>
      <p:sp>
        <p:nvSpPr>
          <p:cNvPr id="6" name="Subtitle 5"/>
          <p:cNvSpPr>
            <a:spLocks noGrp="1"/>
          </p:cNvSpPr>
          <p:nvPr>
            <p:ph type="subTitle" idx="1"/>
          </p:nvPr>
        </p:nvSpPr>
        <p:spPr/>
        <p:txBody>
          <a:bodyPr/>
          <a:lstStyle/>
          <a:p>
            <a:r>
              <a:rPr lang="en-US" cap="all" dirty="0"/>
              <a:t>Phase 1</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10</a:t>
            </a:fld>
            <a:endParaRPr lang="en-US"/>
          </a:p>
        </p:txBody>
      </p:sp>
    </p:spTree>
    <p:extLst>
      <p:ext uri="{BB962C8B-B14F-4D97-AF65-F5344CB8AC3E}">
        <p14:creationId xmlns:p14="http://schemas.microsoft.com/office/powerpoint/2010/main" xmlns="" val="172144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Food for Thought</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11</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199" y="4086225"/>
            <a:ext cx="5257800" cy="23966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199" y="1600200"/>
            <a:ext cx="3521869" cy="2486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718" y="4263206"/>
            <a:ext cx="3738563" cy="1929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600200"/>
            <a:ext cx="3900281" cy="2663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9774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t>EFFECTIVE </a:t>
            </a:r>
            <a:r>
              <a:rPr lang="en-US" sz="3200" dirty="0"/>
              <a:t>INTEGRATED MARKETING COMMUNICATION </a:t>
            </a:r>
          </a:p>
        </p:txBody>
      </p:sp>
      <p:sp>
        <p:nvSpPr>
          <p:cNvPr id="3" name="2 Marcador de contenido"/>
          <p:cNvSpPr>
            <a:spLocks noGrp="1"/>
          </p:cNvSpPr>
          <p:nvPr>
            <p:ph sz="half" idx="1"/>
          </p:nvPr>
        </p:nvSpPr>
        <p:spPr/>
        <p:txBody>
          <a:bodyPr>
            <a:normAutofit/>
          </a:bodyPr>
          <a:lstStyle/>
          <a:p>
            <a:r>
              <a:rPr lang="en-US" b="1" i="1" dirty="0"/>
              <a:t>Effective communication</a:t>
            </a:r>
            <a:r>
              <a:rPr lang="en-US" dirty="0"/>
              <a:t> occurs when messages are shared and understood</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b="1" dirty="0" smtClean="0"/>
              <a:t>Integrated </a:t>
            </a:r>
            <a:r>
              <a:rPr lang="en-US" b="1" dirty="0"/>
              <a:t>Marketing Communication</a:t>
            </a:r>
            <a:r>
              <a:rPr lang="en-US" dirty="0"/>
              <a:t> is the</a:t>
            </a:r>
            <a:r>
              <a:rPr lang="en-US" i="1" dirty="0"/>
              <a:t> </a:t>
            </a:r>
            <a:r>
              <a:rPr lang="en-US" dirty="0"/>
              <a:t>process of using an organization´s full range of communication and marketing tools in an interconnected manner for building stakeholder goodwill</a:t>
            </a:r>
            <a:r>
              <a:rPr lang="en-US" dirty="0" smtClean="0"/>
              <a:t>.</a:t>
            </a:r>
            <a:endParaRPr lang="en-US" dirty="0"/>
          </a:p>
          <a:p>
            <a:pPr marL="118872" indent="0">
              <a:buNone/>
            </a:pPr>
            <a:endParaRPr lang="de-DE" dirty="0"/>
          </a:p>
        </p:txBody>
      </p:sp>
    </p:spTree>
    <p:extLst>
      <p:ext uri="{BB962C8B-B14F-4D97-AF65-F5344CB8AC3E}">
        <p14:creationId xmlns:p14="http://schemas.microsoft.com/office/powerpoint/2010/main" xmlns="" val="169851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Figure 12.3 The Communication Process</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13</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53979"/>
            <a:ext cx="8534400" cy="4823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512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de-DE" dirty="0" smtClean="0"/>
              <a:t>Figure 12.4 Responsibility Communication </a:t>
            </a:r>
            <a:r>
              <a:rPr lang="de-DE" dirty="0"/>
              <a:t>Channels</a:t>
            </a:r>
            <a:endParaRPr lang="de-DE" b="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524000"/>
            <a:ext cx="4945855" cy="4920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74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Shaping the Message</a:t>
            </a:r>
          </a:p>
        </p:txBody>
      </p:sp>
      <p:sp>
        <p:nvSpPr>
          <p:cNvPr id="3" name="2 Marcador de contenido"/>
          <p:cNvSpPr>
            <a:spLocks noGrp="1"/>
          </p:cNvSpPr>
          <p:nvPr>
            <p:ph idx="1"/>
          </p:nvPr>
        </p:nvSpPr>
        <p:spPr>
          <a:xfrm>
            <a:off x="457200" y="1447800"/>
            <a:ext cx="7620000" cy="4953000"/>
          </a:xfrm>
        </p:spPr>
        <p:txBody>
          <a:bodyPr>
            <a:normAutofit/>
          </a:bodyPr>
          <a:lstStyle/>
          <a:p>
            <a:r>
              <a:rPr lang="en-US" dirty="0" smtClean="0"/>
              <a:t>Apply time-tested </a:t>
            </a:r>
            <a:r>
              <a:rPr lang="en-US" dirty="0"/>
              <a:t>principles of business communication </a:t>
            </a:r>
            <a:r>
              <a:rPr lang="en-US" dirty="0" smtClean="0"/>
              <a:t>which </a:t>
            </a:r>
            <a:r>
              <a:rPr lang="en-US" dirty="0"/>
              <a:t>serve </a:t>
            </a:r>
            <a:r>
              <a:rPr lang="en-US" dirty="0" smtClean="0"/>
              <a:t>basis </a:t>
            </a:r>
            <a:r>
              <a:rPr lang="en-US" dirty="0"/>
              <a:t>for effective </a:t>
            </a:r>
            <a:r>
              <a:rPr lang="en-US" dirty="0" smtClean="0"/>
              <a:t>stakeholder communication.</a:t>
            </a:r>
          </a:p>
          <a:p>
            <a:pPr marL="868680" lvl="1" indent="-457200">
              <a:buFont typeface="+mj-lt"/>
              <a:buAutoNum type="arabicPeriod"/>
            </a:pPr>
            <a:r>
              <a:rPr lang="en-US" b="0" i="1" dirty="0"/>
              <a:t>Adapt to your audience</a:t>
            </a:r>
            <a:r>
              <a:rPr lang="en-US" b="0" dirty="0"/>
              <a:t>.  </a:t>
            </a:r>
          </a:p>
          <a:p>
            <a:pPr marL="868680" lvl="1" indent="-457200">
              <a:buFont typeface="+mj-lt"/>
              <a:buAutoNum type="arabicPeriod"/>
            </a:pPr>
            <a:r>
              <a:rPr lang="en-US" b="0" i="1" dirty="0" smtClean="0"/>
              <a:t>Clarify </a:t>
            </a:r>
            <a:r>
              <a:rPr lang="en-US" b="0" i="1" dirty="0"/>
              <a:t>Your</a:t>
            </a:r>
            <a:r>
              <a:rPr lang="en-US" b="0" dirty="0"/>
              <a:t> </a:t>
            </a:r>
            <a:r>
              <a:rPr lang="en-US" b="0" i="1" dirty="0"/>
              <a:t>Purpose</a:t>
            </a:r>
            <a:r>
              <a:rPr lang="en-US" b="0" dirty="0"/>
              <a:t>.  </a:t>
            </a:r>
            <a:endParaRPr lang="en-US" b="0" dirty="0" smtClean="0"/>
          </a:p>
          <a:p>
            <a:pPr marL="868680" lvl="1" indent="-457200">
              <a:buFont typeface="+mj-lt"/>
              <a:buAutoNum type="arabicPeriod"/>
            </a:pPr>
            <a:r>
              <a:rPr lang="en-US" b="0" i="1" dirty="0" smtClean="0"/>
              <a:t>State </a:t>
            </a:r>
            <a:r>
              <a:rPr lang="en-US" b="0" i="1" dirty="0"/>
              <a:t>your message clearly</a:t>
            </a:r>
            <a:r>
              <a:rPr lang="en-US" b="0" dirty="0"/>
              <a:t>.  </a:t>
            </a:r>
            <a:endParaRPr lang="en-US" b="0" dirty="0" smtClean="0"/>
          </a:p>
          <a:p>
            <a:pPr marL="868680" lvl="1" indent="-457200">
              <a:buFont typeface="+mj-lt"/>
              <a:buAutoNum type="arabicPeriod"/>
            </a:pPr>
            <a:r>
              <a:rPr lang="en-US" b="0" i="1" dirty="0" smtClean="0"/>
              <a:t>Stay </a:t>
            </a:r>
            <a:r>
              <a:rPr lang="en-US" b="0" i="1" dirty="0"/>
              <a:t>on topic</a:t>
            </a:r>
            <a:r>
              <a:rPr lang="en-US" b="0" dirty="0"/>
              <a:t>. </a:t>
            </a:r>
            <a:endParaRPr lang="en-US" b="0" dirty="0" smtClean="0"/>
          </a:p>
          <a:p>
            <a:pPr marL="868680" lvl="1" indent="-457200">
              <a:buFont typeface="+mj-lt"/>
              <a:buAutoNum type="arabicPeriod"/>
            </a:pPr>
            <a:r>
              <a:rPr lang="en-US" b="0" i="1" dirty="0" smtClean="0"/>
              <a:t>Be </a:t>
            </a:r>
            <a:r>
              <a:rPr lang="en-US" b="0" i="1" dirty="0"/>
              <a:t>complete and </a:t>
            </a:r>
            <a:r>
              <a:rPr lang="en-US" b="0" i="1" dirty="0" smtClean="0"/>
              <a:t>accurate</a:t>
            </a:r>
            <a:r>
              <a:rPr lang="en-US" b="0" dirty="0" smtClean="0"/>
              <a:t>.  </a:t>
            </a:r>
          </a:p>
          <a:p>
            <a:pPr marL="868680" lvl="1" indent="-457200">
              <a:buFont typeface="+mj-lt"/>
              <a:buAutoNum type="arabicPeriod"/>
            </a:pPr>
            <a:r>
              <a:rPr lang="en-US" b="0" i="1" dirty="0" smtClean="0"/>
              <a:t>Establish goodwill</a:t>
            </a:r>
            <a:r>
              <a:rPr lang="en-US" b="0" dirty="0" smtClean="0"/>
              <a:t>. </a:t>
            </a:r>
          </a:p>
          <a:p>
            <a:pPr marL="868680" lvl="1" indent="-457200">
              <a:buFont typeface="+mj-lt"/>
              <a:buAutoNum type="arabicPeriod"/>
            </a:pPr>
            <a:r>
              <a:rPr lang="en-US" b="0" i="1" dirty="0" smtClean="0"/>
              <a:t>Communicate </a:t>
            </a:r>
            <a:r>
              <a:rPr lang="en-US" b="0" i="1" dirty="0"/>
              <a:t>with credibility</a:t>
            </a:r>
            <a:endParaRPr lang="en-US" b="0" dirty="0"/>
          </a:p>
        </p:txBody>
      </p:sp>
    </p:spTree>
    <p:extLst>
      <p:ext uri="{BB962C8B-B14F-4D97-AF65-F5344CB8AC3E}">
        <p14:creationId xmlns:p14="http://schemas.microsoft.com/office/powerpoint/2010/main" xmlns="" val="2724902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a:t>Balancing Communication and Stakeholder Value: Avoiding </a:t>
            </a:r>
            <a:r>
              <a:rPr lang="en-US" sz="3600" dirty="0" err="1"/>
              <a:t>Greenwash</a:t>
            </a:r>
            <a:endParaRPr lang="en-US" sz="3600" dirty="0"/>
          </a:p>
        </p:txBody>
      </p:sp>
      <p:sp>
        <p:nvSpPr>
          <p:cNvPr id="3" name="2 Marcador de contenido"/>
          <p:cNvSpPr>
            <a:spLocks noGrp="1"/>
          </p:cNvSpPr>
          <p:nvPr>
            <p:ph idx="1"/>
          </p:nvPr>
        </p:nvSpPr>
        <p:spPr/>
        <p:txBody>
          <a:bodyPr>
            <a:normAutofit/>
          </a:bodyPr>
          <a:lstStyle/>
          <a:p>
            <a:r>
              <a:rPr lang="en-US" b="1" i="1" dirty="0" err="1"/>
              <a:t>Greenwash</a:t>
            </a:r>
            <a:r>
              <a:rPr lang="en-US" b="1" i="1" dirty="0"/>
              <a:t> </a:t>
            </a:r>
            <a:r>
              <a:rPr lang="en-US" b="0" dirty="0"/>
              <a:t>refers to the usage of marketing and communication means to create a misleading impression of a company´s socio-environmental stakeholder value creation.</a:t>
            </a:r>
          </a:p>
          <a:p>
            <a:r>
              <a:rPr lang="en-US" b="0" dirty="0"/>
              <a:t>Responsibly managed companies usually display a high stakeholder value creation and a justified high activity in communicating this performance, a so called “high-balance” situation. </a:t>
            </a:r>
            <a:endParaRPr lang="en-US" b="0" dirty="0" smtClean="0"/>
          </a:p>
        </p:txBody>
      </p:sp>
    </p:spTree>
    <p:extLst>
      <p:ext uri="{BB962C8B-B14F-4D97-AF65-F5344CB8AC3E}">
        <p14:creationId xmlns:p14="http://schemas.microsoft.com/office/powerpoint/2010/main" xmlns="" val="111569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t>Figure 12.5 Stakeholder Value</a:t>
            </a:r>
            <a:r>
              <a:rPr lang="en-US" sz="3200" dirty="0"/>
              <a:t>, Effectiveness, and Intensity of Communication</a:t>
            </a:r>
            <a:endParaRPr lang="en-US" sz="3200" b="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1" y="1600200"/>
            <a:ext cx="8610599" cy="4809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6283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Food for Thought</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18</a:t>
            </a:fld>
            <a:endParaRPr lang="en-US"/>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0100" y="1640989"/>
            <a:ext cx="2857500" cy="1224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0210" y="1619218"/>
            <a:ext cx="3035376" cy="2794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0100" y="2865632"/>
            <a:ext cx="2819400" cy="3502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90385" y="3962400"/>
            <a:ext cx="3501572" cy="2406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9500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72400" cy="1143000"/>
          </a:xfrm>
        </p:spPr>
        <p:txBody>
          <a:bodyPr>
            <a:normAutofit fontScale="90000"/>
          </a:bodyPr>
          <a:lstStyle/>
          <a:p>
            <a:r>
              <a:rPr lang="en-US" sz="3200" dirty="0"/>
              <a:t>MARKETING SOCIAL AND ENVIRONMENTAL BUSINESS PERFORMANCE</a:t>
            </a:r>
          </a:p>
        </p:txBody>
      </p:sp>
      <p:sp>
        <p:nvSpPr>
          <p:cNvPr id="3" name="2 Marcador de contenido"/>
          <p:cNvSpPr>
            <a:spLocks noGrp="1"/>
          </p:cNvSpPr>
          <p:nvPr>
            <p:ph idx="1"/>
          </p:nvPr>
        </p:nvSpPr>
        <p:spPr>
          <a:xfrm>
            <a:off x="457200" y="1524001"/>
            <a:ext cx="8229600" cy="4876800"/>
          </a:xfrm>
        </p:spPr>
        <p:txBody>
          <a:bodyPr>
            <a:normAutofit/>
          </a:bodyPr>
          <a:lstStyle/>
          <a:p>
            <a:r>
              <a:rPr lang="en-US" sz="3200" dirty="0" smtClean="0"/>
              <a:t>The </a:t>
            </a:r>
            <a:r>
              <a:rPr lang="en-US" sz="3200" dirty="0"/>
              <a:t>newest </a:t>
            </a:r>
            <a:r>
              <a:rPr lang="en-US" sz="3200" dirty="0" smtClean="0"/>
              <a:t>AMA </a:t>
            </a:r>
            <a:r>
              <a:rPr lang="en-US" sz="3200" dirty="0"/>
              <a:t>definition of marketing reflects a customer orientation and includes a component of social responsibility by emphasizing </a:t>
            </a:r>
            <a:r>
              <a:rPr lang="en-US" sz="3200" i="1" dirty="0"/>
              <a:t>value</a:t>
            </a:r>
            <a:r>
              <a:rPr lang="en-US" sz="3200" dirty="0"/>
              <a:t> for consumers in society at large.  </a:t>
            </a:r>
            <a:endParaRPr lang="en-US" sz="3200" dirty="0" smtClean="0"/>
          </a:p>
          <a:p>
            <a:pPr lvl="1"/>
            <a:r>
              <a:rPr lang="en-US" sz="2800" b="0" dirty="0" smtClean="0"/>
              <a:t>“</a:t>
            </a:r>
            <a:r>
              <a:rPr lang="en-US" sz="2800" b="0" dirty="0"/>
              <a:t>Marketing is the activity, set of institutions, and processes for creating, communicating, delivering, and exchanging offerings that have value for customers, clients, partners, and society at large.” </a:t>
            </a:r>
          </a:p>
        </p:txBody>
      </p:sp>
    </p:spTree>
    <p:extLst>
      <p:ext uri="{BB962C8B-B14F-4D97-AF65-F5344CB8AC3E}">
        <p14:creationId xmlns:p14="http://schemas.microsoft.com/office/powerpoint/2010/main" xmlns="" val="2286855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F6F1D5-399F-4C96-B137-0556938C3B35}" type="slidenum">
              <a:rPr lang="en-US" smtClean="0"/>
              <a:pPr/>
              <a:t>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5580944" y="3294943"/>
            <a:ext cx="6858001" cy="2681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Figure 12.6 Responsible Management </a:t>
            </a:r>
            <a:r>
              <a:rPr lang="en-US" dirty="0"/>
              <a:t>in the General Marketing Mix</a:t>
            </a:r>
            <a:endParaRPr lang="en-US" b="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549372"/>
            <a:ext cx="9122394" cy="2479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339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600" cap="all" dirty="0" smtClean="0"/>
              <a:t>Applying </a:t>
            </a:r>
            <a:r>
              <a:rPr lang="en-US" sz="3600" cap="all" dirty="0"/>
              <a:t>Responsible </a:t>
            </a:r>
            <a:r>
              <a:rPr lang="en-US" sz="3600" cap="all" dirty="0" smtClean="0"/>
              <a:t>Management Marketing and Communication tools</a:t>
            </a:r>
            <a:endParaRPr lang="de-DE" sz="3600" cap="all" dirty="0"/>
          </a:p>
        </p:txBody>
      </p:sp>
      <p:sp>
        <p:nvSpPr>
          <p:cNvPr id="6" name="Subtitle 5"/>
          <p:cNvSpPr>
            <a:spLocks noGrp="1"/>
          </p:cNvSpPr>
          <p:nvPr>
            <p:ph type="subTitle" idx="1"/>
          </p:nvPr>
        </p:nvSpPr>
        <p:spPr/>
        <p:txBody>
          <a:bodyPr/>
          <a:lstStyle/>
          <a:p>
            <a:r>
              <a:rPr lang="en-US" cap="all" dirty="0"/>
              <a:t>Phase 2</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21</a:t>
            </a:fld>
            <a:endParaRPr lang="en-US"/>
          </a:p>
        </p:txBody>
      </p:sp>
    </p:spTree>
    <p:extLst>
      <p:ext uri="{BB962C8B-B14F-4D97-AF65-F5344CB8AC3E}">
        <p14:creationId xmlns:p14="http://schemas.microsoft.com/office/powerpoint/2010/main" xmlns="" val="3729708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Food for Thought</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22</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879443"/>
            <a:ext cx="3823253" cy="18016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3995" y="1583691"/>
            <a:ext cx="4356606" cy="47409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599" y="4681104"/>
            <a:ext cx="2501395" cy="1567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78326" y="1645791"/>
            <a:ext cx="2075669" cy="1233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8200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t>Spheres of Communication</a:t>
            </a:r>
            <a:endParaRPr lang="en-US" sz="3200" dirty="0"/>
          </a:p>
        </p:txBody>
      </p:sp>
      <p:sp>
        <p:nvSpPr>
          <p:cNvPr id="3" name="2 Marcador de contenido"/>
          <p:cNvSpPr>
            <a:spLocks noGrp="1"/>
          </p:cNvSpPr>
          <p:nvPr>
            <p:ph idx="1"/>
          </p:nvPr>
        </p:nvSpPr>
        <p:spPr/>
        <p:txBody>
          <a:bodyPr>
            <a:normAutofit lnSpcReduction="10000"/>
          </a:bodyPr>
          <a:lstStyle/>
          <a:p>
            <a:r>
              <a:rPr lang="en-US" b="1" i="1" dirty="0"/>
              <a:t>Internal-Operational </a:t>
            </a:r>
            <a:r>
              <a:rPr lang="en-US" b="1" i="1" dirty="0" smtClean="0"/>
              <a:t>Communication</a:t>
            </a:r>
          </a:p>
          <a:p>
            <a:pPr lvl="1"/>
            <a:r>
              <a:rPr lang="en-US" b="0" dirty="0" smtClean="0"/>
              <a:t>consists </a:t>
            </a:r>
            <a:r>
              <a:rPr lang="en-US" b="0" dirty="0"/>
              <a:t>of the structured communication within the organization that directly relates to achieving the organization’s work </a:t>
            </a:r>
            <a:r>
              <a:rPr lang="en-US" b="0" dirty="0" smtClean="0"/>
              <a:t>goals.</a:t>
            </a:r>
          </a:p>
          <a:p>
            <a:r>
              <a:rPr lang="en-US" b="1" i="1" dirty="0" smtClean="0"/>
              <a:t>External-Operational Communication</a:t>
            </a:r>
            <a:r>
              <a:rPr lang="en-US" dirty="0" smtClean="0"/>
              <a:t> </a:t>
            </a:r>
          </a:p>
          <a:p>
            <a:pPr lvl="1"/>
            <a:r>
              <a:rPr lang="en-US" b="0" dirty="0" smtClean="0"/>
              <a:t>occurs when employees communicate with people and groups outside the organization that achieves the organization’s work goals.</a:t>
            </a:r>
          </a:p>
          <a:p>
            <a:r>
              <a:rPr lang="en-US" b="1" i="1" dirty="0" smtClean="0"/>
              <a:t>Personal </a:t>
            </a:r>
            <a:r>
              <a:rPr lang="en-US" b="1" i="1" dirty="0"/>
              <a:t>Communication</a:t>
            </a:r>
            <a:r>
              <a:rPr lang="en-US" dirty="0"/>
              <a:t> </a:t>
            </a:r>
            <a:endParaRPr lang="en-US" dirty="0" smtClean="0"/>
          </a:p>
          <a:p>
            <a:pPr lvl="1"/>
            <a:r>
              <a:rPr lang="en-US" b="0" dirty="0" smtClean="0"/>
              <a:t>is </a:t>
            </a:r>
            <a:r>
              <a:rPr lang="en-US" b="0" dirty="0"/>
              <a:t>all the non-business-related exchange of information and feelings in which human beings engage whenever they come </a:t>
            </a:r>
            <a:r>
              <a:rPr lang="en-US" b="0" dirty="0" smtClean="0"/>
              <a:t>together.</a:t>
            </a:r>
            <a:endParaRPr lang="en-US" b="0" dirty="0"/>
          </a:p>
        </p:txBody>
      </p:sp>
    </p:spTree>
    <p:extLst>
      <p:ext uri="{BB962C8B-B14F-4D97-AF65-F5344CB8AC3E}">
        <p14:creationId xmlns:p14="http://schemas.microsoft.com/office/powerpoint/2010/main" xmlns="" val="2093141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Responsible Management Communication </a:t>
            </a:r>
            <a:r>
              <a:rPr lang="en-US" dirty="0" smtClean="0"/>
              <a:t>Tools</a:t>
            </a:r>
            <a:endParaRPr lang="en-US" dirty="0"/>
          </a:p>
        </p:txBody>
      </p:sp>
      <p:sp>
        <p:nvSpPr>
          <p:cNvPr id="3" name="2 Marcador de contenido"/>
          <p:cNvSpPr>
            <a:spLocks noGrp="1"/>
          </p:cNvSpPr>
          <p:nvPr>
            <p:ph sz="half" idx="1"/>
          </p:nvPr>
        </p:nvSpPr>
        <p:spPr/>
        <p:txBody>
          <a:bodyPr>
            <a:normAutofit fontScale="70000" lnSpcReduction="20000"/>
          </a:bodyPr>
          <a:lstStyle/>
          <a:p>
            <a:r>
              <a:rPr lang="en-US" b="1" i="1" dirty="0"/>
              <a:t>Cause-Related Marketing </a:t>
            </a:r>
            <a:r>
              <a:rPr lang="en-US" dirty="0"/>
              <a:t>is the promotion of a product by linking its sales with the contribution to a good cause.</a:t>
            </a:r>
          </a:p>
          <a:p>
            <a:r>
              <a:rPr lang="en-US" b="1" i="1" dirty="0"/>
              <a:t>Social Marketing </a:t>
            </a:r>
            <a:r>
              <a:rPr lang="en-US" dirty="0"/>
              <a:t>is an application of traditional marketing techniques in order to effect a behavior change which benefits the single individual or the society at large.</a:t>
            </a:r>
          </a:p>
          <a:p>
            <a:r>
              <a:rPr lang="en-US" b="1" i="1" dirty="0"/>
              <a:t>Issues and Crisis Communication </a:t>
            </a:r>
            <a:r>
              <a:rPr lang="en-US" dirty="0"/>
              <a:t>is communication that occurs in any situation threatening to the company or its reputation</a:t>
            </a:r>
            <a:r>
              <a:rPr lang="en-US" dirty="0" smtClean="0"/>
              <a:t>. </a:t>
            </a:r>
            <a:endParaRPr lang="en-US" dirty="0"/>
          </a:p>
        </p:txBody>
      </p:sp>
      <p:sp>
        <p:nvSpPr>
          <p:cNvPr id="4" name="Content Placeholder 3"/>
          <p:cNvSpPr>
            <a:spLocks noGrp="1"/>
          </p:cNvSpPr>
          <p:nvPr>
            <p:ph sz="half" idx="2"/>
          </p:nvPr>
        </p:nvSpPr>
        <p:spPr/>
        <p:txBody>
          <a:bodyPr>
            <a:normAutofit fontScale="70000" lnSpcReduction="20000"/>
          </a:bodyPr>
          <a:lstStyle/>
          <a:p>
            <a:r>
              <a:rPr lang="en-US" b="1" i="1" dirty="0"/>
              <a:t>Codes of Conduct </a:t>
            </a:r>
            <a:r>
              <a:rPr lang="en-US" dirty="0"/>
              <a:t>are behavior standards agreed to by a company that governs relationships with various stakeholders.</a:t>
            </a:r>
          </a:p>
          <a:p>
            <a:r>
              <a:rPr lang="en-US" b="1" i="1" dirty="0"/>
              <a:t>Formal Sustainability Reports </a:t>
            </a:r>
            <a:r>
              <a:rPr lang="en-US" dirty="0"/>
              <a:t>focus on the factual, concise and extensive description of an organization´s social and environmental business performance.</a:t>
            </a:r>
          </a:p>
          <a:p>
            <a:r>
              <a:rPr lang="en-US" b="1" i="1" dirty="0"/>
              <a:t>Vision and Mission Statements </a:t>
            </a:r>
            <a:r>
              <a:rPr lang="en-US" dirty="0"/>
              <a:t>define an organization´s identity and purpose and serve as lighthouse guiding a company´s and its employee´s actions and behaviors</a:t>
            </a:r>
            <a:r>
              <a:rPr lang="en-US" dirty="0" smtClean="0"/>
              <a:t>.</a:t>
            </a:r>
            <a:endParaRPr lang="en-US" dirty="0"/>
          </a:p>
        </p:txBody>
      </p:sp>
    </p:spTree>
    <p:extLst>
      <p:ext uri="{BB962C8B-B14F-4D97-AF65-F5344CB8AC3E}">
        <p14:creationId xmlns:p14="http://schemas.microsoft.com/office/powerpoint/2010/main" xmlns="" val="2558489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800" dirty="0" smtClean="0"/>
              <a:t>Figure 12.7 Responsible Marketing </a:t>
            </a:r>
            <a:r>
              <a:rPr lang="en-US" sz="2800" dirty="0"/>
              <a:t>and Communication Tools, Intended Communication Outcomes,</a:t>
            </a:r>
            <a:br>
              <a:rPr lang="en-US" sz="2800" dirty="0"/>
            </a:br>
            <a:r>
              <a:rPr lang="de-DE" sz="2800" dirty="0"/>
              <a:t>and Practice Examples</a:t>
            </a:r>
            <a:endParaRPr lang="de-DE" sz="2800" b="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514600"/>
            <a:ext cx="9143999" cy="23659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4501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Figure 12.8 The Social </a:t>
            </a:r>
            <a:r>
              <a:rPr lang="en-US" dirty="0"/>
              <a:t>Marketing </a:t>
            </a:r>
            <a:r>
              <a:rPr lang="en-US" dirty="0" smtClean="0"/>
              <a:t>Mix</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26</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14600"/>
            <a:ext cx="9144000"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3037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cap="all" dirty="0" smtClean="0"/>
              <a:t>Customizing Stakeholder communication</a:t>
            </a:r>
            <a:endParaRPr lang="de-DE" sz="4000" cap="all" dirty="0"/>
          </a:p>
        </p:txBody>
      </p:sp>
      <p:sp>
        <p:nvSpPr>
          <p:cNvPr id="6" name="Subtitle 5"/>
          <p:cNvSpPr>
            <a:spLocks noGrp="1"/>
          </p:cNvSpPr>
          <p:nvPr>
            <p:ph type="subTitle" idx="1"/>
          </p:nvPr>
        </p:nvSpPr>
        <p:spPr/>
        <p:txBody>
          <a:bodyPr/>
          <a:lstStyle/>
          <a:p>
            <a:r>
              <a:rPr lang="en-US" cap="all" dirty="0"/>
              <a:t>Phase 3</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27</a:t>
            </a:fld>
            <a:endParaRPr lang="en-US"/>
          </a:p>
        </p:txBody>
      </p:sp>
    </p:spTree>
    <p:extLst>
      <p:ext uri="{BB962C8B-B14F-4D97-AF65-F5344CB8AC3E}">
        <p14:creationId xmlns:p14="http://schemas.microsoft.com/office/powerpoint/2010/main" xmlns="" val="3729708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Food for Thought</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28</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1994" y="1581150"/>
            <a:ext cx="4928406"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8200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 Stakeholder Communication Model</a:t>
            </a:r>
          </a:p>
        </p:txBody>
      </p:sp>
      <p:sp>
        <p:nvSpPr>
          <p:cNvPr id="3" name="2 Marcador de contenido"/>
          <p:cNvSpPr>
            <a:spLocks noGrp="1"/>
          </p:cNvSpPr>
          <p:nvPr>
            <p:ph idx="1"/>
          </p:nvPr>
        </p:nvSpPr>
        <p:spPr/>
        <p:txBody>
          <a:bodyPr>
            <a:normAutofit fontScale="92500" lnSpcReduction="20000"/>
          </a:bodyPr>
          <a:lstStyle/>
          <a:p>
            <a:r>
              <a:rPr lang="en-US" dirty="0"/>
              <a:t>T</a:t>
            </a:r>
            <a:r>
              <a:rPr lang="en-US" dirty="0" smtClean="0"/>
              <a:t>he </a:t>
            </a:r>
            <a:r>
              <a:rPr lang="en-US" b="1" i="1" dirty="0"/>
              <a:t>stakeholder information strategy</a:t>
            </a:r>
            <a:r>
              <a:rPr lang="en-US" dirty="0"/>
              <a:t> is essentially a one-way communication process.  </a:t>
            </a:r>
            <a:endParaRPr lang="en-US" dirty="0" smtClean="0"/>
          </a:p>
          <a:p>
            <a:pPr lvl="1"/>
            <a:r>
              <a:rPr lang="en-US" b="0" dirty="0" smtClean="0"/>
              <a:t>Communication </a:t>
            </a:r>
            <a:r>
              <a:rPr lang="en-US" b="0" dirty="0"/>
              <a:t>is viewed by a company as ‘telling, not listening’ and may be persuasive in nature. </a:t>
            </a:r>
            <a:endParaRPr lang="en-US" b="0" dirty="0" smtClean="0"/>
          </a:p>
          <a:p>
            <a:r>
              <a:rPr lang="en-US" dirty="0" smtClean="0"/>
              <a:t>The </a:t>
            </a:r>
            <a:r>
              <a:rPr lang="en-US" b="1" i="1" dirty="0"/>
              <a:t>stakeholder response strategy</a:t>
            </a:r>
            <a:r>
              <a:rPr lang="en-US" dirty="0"/>
              <a:t> </a:t>
            </a:r>
            <a:r>
              <a:rPr lang="en-US" dirty="0" smtClean="0"/>
              <a:t>is </a:t>
            </a:r>
            <a:r>
              <a:rPr lang="en-US" dirty="0"/>
              <a:t>a two-way communication process identified by communication flowing to and from the public.  </a:t>
            </a:r>
            <a:endParaRPr lang="en-US" dirty="0" smtClean="0"/>
          </a:p>
          <a:p>
            <a:pPr lvl="1"/>
            <a:r>
              <a:rPr lang="en-US" b="0" dirty="0" smtClean="0"/>
              <a:t>The </a:t>
            </a:r>
            <a:r>
              <a:rPr lang="en-US" b="0" dirty="0"/>
              <a:t>company listens to comments or feedback about its responsible activities and even changes or modifies its activities as a result. </a:t>
            </a:r>
            <a:endParaRPr lang="en-US" b="0" dirty="0" smtClean="0"/>
          </a:p>
          <a:p>
            <a:r>
              <a:rPr lang="en-US" dirty="0"/>
              <a:t>The </a:t>
            </a:r>
            <a:r>
              <a:rPr lang="en-US" i="1" dirty="0"/>
              <a:t>stakeholder involvement strategy</a:t>
            </a:r>
            <a:r>
              <a:rPr lang="en-US" dirty="0"/>
              <a:t> is a dialogue or relationship with stakeholders.  </a:t>
            </a:r>
          </a:p>
          <a:p>
            <a:pPr lvl="1"/>
            <a:r>
              <a:rPr lang="en-US" b="0" dirty="0"/>
              <a:t>The company and stakeholder engage in “sense making” and co-construction of ideas, activities, and behaviors</a:t>
            </a:r>
            <a:r>
              <a:rPr lang="en-US" b="0" dirty="0" smtClean="0"/>
              <a:t>. </a:t>
            </a:r>
            <a:endParaRPr lang="en-US" dirty="0" smtClean="0"/>
          </a:p>
        </p:txBody>
      </p:sp>
    </p:spTree>
    <p:extLst>
      <p:ext uri="{BB962C8B-B14F-4D97-AF65-F5344CB8AC3E}">
        <p14:creationId xmlns:p14="http://schemas.microsoft.com/office/powerpoint/2010/main" xmlns="" val="362669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F6F1D5-399F-4C96-B137-0556938C3B35}" type="slidenum">
              <a:rPr lang="en-US" smtClean="0"/>
              <a:pPr/>
              <a:t>3</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5662"/>
          <a:stretch/>
        </p:blipFill>
        <p:spPr bwMode="auto">
          <a:xfrm>
            <a:off x="1" y="1447800"/>
            <a:ext cx="9143999" cy="4260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2"/>
          <p:cNvSpPr txBox="1">
            <a:spLocks/>
          </p:cNvSpPr>
          <p:nvPr/>
        </p:nvSpPr>
        <p:spPr>
          <a:xfrm>
            <a:off x="457200" y="155448"/>
            <a:ext cx="8229600" cy="1252728"/>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0070C0"/>
                </a:solidFill>
                <a:effectLst/>
                <a:uLnTx/>
                <a:uFillTx/>
                <a:latin typeface="+mj-lt"/>
                <a:ea typeface="+mj-ea"/>
                <a:cs typeface="+mj-cs"/>
              </a:rPr>
              <a:t>After reading this chapter…</a:t>
            </a:r>
            <a:endParaRPr kumimoji="0" lang="de-DE" sz="4500" b="1" i="0" u="none" strike="noStrike" kern="1200" cap="none"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xmlns="" val="149255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Figure 12.9 Levels </a:t>
            </a:r>
            <a:r>
              <a:rPr lang="en-US" dirty="0"/>
              <a:t>of Stakeholder Communication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612087"/>
            <a:ext cx="8839200" cy="4941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6074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a:t>Stakeholder Audience </a:t>
            </a:r>
            <a:r>
              <a:rPr lang="en-US" dirty="0" smtClean="0"/>
              <a:t>Analysis</a:t>
            </a:r>
            <a:endParaRPr lang="en-US" dirty="0"/>
          </a:p>
        </p:txBody>
      </p:sp>
      <p:sp>
        <p:nvSpPr>
          <p:cNvPr id="3" name="2 Marcador de contenido"/>
          <p:cNvSpPr>
            <a:spLocks noGrp="1"/>
          </p:cNvSpPr>
          <p:nvPr>
            <p:ph idx="1"/>
          </p:nvPr>
        </p:nvSpPr>
        <p:spPr/>
        <p:txBody>
          <a:bodyPr>
            <a:normAutofit fontScale="92500" lnSpcReduction="10000"/>
          </a:bodyPr>
          <a:lstStyle/>
          <a:p>
            <a:r>
              <a:rPr lang="en-US" dirty="0" smtClean="0"/>
              <a:t>A</a:t>
            </a:r>
            <a:r>
              <a:rPr lang="en-US" b="1" i="1" dirty="0" smtClean="0"/>
              <a:t> </a:t>
            </a:r>
            <a:r>
              <a:rPr lang="en-US" b="1" i="1" dirty="0"/>
              <a:t>primary </a:t>
            </a:r>
            <a:r>
              <a:rPr lang="en-US" b="1" i="1" dirty="0" smtClean="0"/>
              <a:t>stakeholder</a:t>
            </a:r>
          </a:p>
          <a:p>
            <a:pPr lvl="1"/>
            <a:r>
              <a:rPr lang="en-US" b="0" dirty="0" smtClean="0"/>
              <a:t>is the </a:t>
            </a:r>
            <a:r>
              <a:rPr lang="en-US" b="0" dirty="0"/>
              <a:t>one your company most wants to develop a relationship with, influence the most, or the one with whom the company can achieve its goal or purpose.  </a:t>
            </a:r>
            <a:endParaRPr lang="en-US" b="0" dirty="0" smtClean="0"/>
          </a:p>
          <a:p>
            <a:r>
              <a:rPr lang="en-US" b="1" i="1" dirty="0" smtClean="0"/>
              <a:t>A </a:t>
            </a:r>
            <a:r>
              <a:rPr lang="en-US" b="1" i="1" dirty="0"/>
              <a:t>secondary stakeholder</a:t>
            </a:r>
            <a:r>
              <a:rPr lang="en-US" dirty="0"/>
              <a:t> </a:t>
            </a:r>
            <a:endParaRPr lang="en-US" dirty="0" smtClean="0"/>
          </a:p>
          <a:p>
            <a:pPr lvl="1"/>
            <a:r>
              <a:rPr lang="en-US" b="0" dirty="0" smtClean="0"/>
              <a:t>might </a:t>
            </a:r>
            <a:r>
              <a:rPr lang="en-US" b="0" dirty="0"/>
              <a:t>read your communication or learn about the information, but was not the one to whom the original message was directed.  </a:t>
            </a:r>
            <a:endParaRPr lang="en-US" b="0" dirty="0" smtClean="0"/>
          </a:p>
          <a:p>
            <a:r>
              <a:rPr lang="en-US" b="1" i="1" dirty="0" smtClean="0"/>
              <a:t>An </a:t>
            </a:r>
            <a:r>
              <a:rPr lang="en-US" b="1" i="1" dirty="0"/>
              <a:t>intermediate stakeholder</a:t>
            </a:r>
            <a:r>
              <a:rPr lang="en-US" dirty="0"/>
              <a:t> </a:t>
            </a:r>
            <a:endParaRPr lang="en-US" dirty="0" smtClean="0"/>
          </a:p>
          <a:p>
            <a:pPr lvl="1"/>
            <a:r>
              <a:rPr lang="en-US" b="0" dirty="0" smtClean="0"/>
              <a:t>may </a:t>
            </a:r>
            <a:r>
              <a:rPr lang="en-US" b="0" dirty="0"/>
              <a:t>be one that simply forwards the message to others.  The media, for instance, may serve as an intermediate stakeholder by announcing sustainable activities of your company to customers or investors.</a:t>
            </a:r>
          </a:p>
          <a:p>
            <a:endParaRPr lang="en-US" dirty="0"/>
          </a:p>
        </p:txBody>
      </p:sp>
    </p:spTree>
    <p:extLst>
      <p:ext uri="{BB962C8B-B14F-4D97-AF65-F5344CB8AC3E}">
        <p14:creationId xmlns:p14="http://schemas.microsoft.com/office/powerpoint/2010/main" xmlns="" val="1188057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Figure 12.10 </a:t>
            </a:r>
            <a:r>
              <a:rPr lang="fr-FR" dirty="0" err="1" smtClean="0"/>
              <a:t>Stakeholder</a:t>
            </a:r>
            <a:r>
              <a:rPr lang="fr-FR" dirty="0" smtClean="0"/>
              <a:t> </a:t>
            </a:r>
            <a:r>
              <a:rPr lang="fr-FR" dirty="0" err="1"/>
              <a:t>Profiling</a:t>
            </a:r>
            <a:r>
              <a:rPr lang="fr-FR" dirty="0"/>
              <a:t> </a:t>
            </a:r>
            <a:r>
              <a:rPr lang="fr-FR" dirty="0" smtClean="0"/>
              <a:t>Questionnaire</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32</a:t>
            </a:fld>
            <a:endParaRPr lang="en-US"/>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0"/>
            <a:ext cx="8805377"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9097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Figure </a:t>
            </a:r>
            <a:r>
              <a:rPr lang="de-DE" dirty="0" smtClean="0"/>
              <a:t>12.11 Stakeholder-Communication-Tools Matrix</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33</a:t>
            </a:fld>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33601"/>
            <a:ext cx="9144000" cy="3652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9953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Principles of </a:t>
            </a:r>
            <a:r>
              <a:rPr lang="en-US" sz="3200" dirty="0" smtClean="0"/>
              <a:t>Marketing and Communication: Stakeholder Goodwill </a:t>
            </a:r>
            <a:endParaRPr lang="de-DE" sz="3200" dirty="0"/>
          </a:p>
        </p:txBody>
      </p:sp>
      <p:sp>
        <p:nvSpPr>
          <p:cNvPr id="3" name="Content Placeholder 2"/>
          <p:cNvSpPr>
            <a:spLocks noGrp="1"/>
          </p:cNvSpPr>
          <p:nvPr>
            <p:ph idx="1"/>
          </p:nvPr>
        </p:nvSpPr>
        <p:spPr>
          <a:xfrm>
            <a:off x="457200" y="1546591"/>
            <a:ext cx="8229600" cy="4625609"/>
          </a:xfrm>
        </p:spPr>
        <p:txBody>
          <a:bodyPr>
            <a:noAutofit/>
          </a:bodyPr>
          <a:lstStyle/>
          <a:p>
            <a:pPr marL="633222" indent="-514350">
              <a:buFont typeface="+mj-lt"/>
              <a:buAutoNum type="romanUcPeriod"/>
            </a:pPr>
            <a:r>
              <a:rPr lang="en-US" sz="2000" b="0" dirty="0"/>
              <a:t>The goal of </a:t>
            </a:r>
            <a:r>
              <a:rPr lang="en-US" sz="2000" dirty="0"/>
              <a:t>responsible marketing communication</a:t>
            </a:r>
            <a:r>
              <a:rPr lang="en-US" sz="2000" b="0" i="1" dirty="0"/>
              <a:t> management </a:t>
            </a:r>
            <a:r>
              <a:rPr lang="en-US" sz="2000" b="0" dirty="0"/>
              <a:t>is to help define the </a:t>
            </a:r>
            <a:r>
              <a:rPr lang="en-US" sz="2000" b="0" i="1" dirty="0"/>
              <a:t>vision</a:t>
            </a:r>
            <a:r>
              <a:rPr lang="en-US" sz="2000" b="0" dirty="0"/>
              <a:t> of a responsible business, to then support the </a:t>
            </a:r>
            <a:r>
              <a:rPr lang="en-US" sz="2000" dirty="0"/>
              <a:t>implementation</a:t>
            </a:r>
            <a:r>
              <a:rPr lang="en-US" sz="2000" b="0" dirty="0"/>
              <a:t> process, and to finally create </a:t>
            </a:r>
            <a:r>
              <a:rPr lang="en-US" sz="2000" dirty="0"/>
              <a:t>stakeholder goodwill</a:t>
            </a:r>
            <a:r>
              <a:rPr lang="en-US" sz="2000" b="0" dirty="0"/>
              <a:t>, which translates into tangible business benefits.</a:t>
            </a:r>
          </a:p>
          <a:p>
            <a:pPr marL="633222" lvl="0" indent="-514350">
              <a:buFont typeface="+mj-lt"/>
              <a:buAutoNum type="romanUcPeriod"/>
            </a:pPr>
            <a:r>
              <a:rPr lang="en-US" sz="2000" b="0" dirty="0" smtClean="0"/>
              <a:t>Stakeholder </a:t>
            </a:r>
            <a:r>
              <a:rPr lang="en-US" sz="2000" b="0" dirty="0"/>
              <a:t>goodwill can be achieved by activities </a:t>
            </a:r>
            <a:r>
              <a:rPr lang="en-US" sz="2000" i="1" dirty="0"/>
              <a:t>of integrated marketing communication</a:t>
            </a:r>
            <a:r>
              <a:rPr lang="en-US" sz="2000" b="0" dirty="0"/>
              <a:t>, which serves to craft a multifaceted, but congruently connected message about organizations’ responsible management performance to the various stakeholder groups.</a:t>
            </a:r>
            <a:endParaRPr lang="de-DE" sz="2000" b="0" dirty="0"/>
          </a:p>
          <a:p>
            <a:pPr marL="633222" lvl="0" indent="-514350">
              <a:buFont typeface="+mj-lt"/>
              <a:buAutoNum type="romanUcPeriod"/>
            </a:pPr>
            <a:r>
              <a:rPr lang="en-US" sz="2000" dirty="0"/>
              <a:t>Effective responsible management communication</a:t>
            </a:r>
            <a:r>
              <a:rPr lang="en-US" sz="2000" b="0" dirty="0"/>
              <a:t> is summed up in the seven principles of audience adaptation, purpose clarification, message clarity, topical conciseness, completeness and accuracy, goodwill creation, and credibility. </a:t>
            </a:r>
            <a:endParaRPr lang="de-DE" sz="2000" b="0" dirty="0"/>
          </a:p>
          <a:p>
            <a:pPr marL="633222" lvl="0" indent="-514350">
              <a:buFont typeface="+mj-lt"/>
              <a:buAutoNum type="romanUcPeriod"/>
            </a:pPr>
            <a:r>
              <a:rPr lang="en-US" sz="2000" b="0" dirty="0"/>
              <a:t>Effective marketing of responsible management activities depends on the successful integration of responsible management activities into the </a:t>
            </a:r>
            <a:r>
              <a:rPr lang="en-US" sz="2000" dirty="0"/>
              <a:t>four Ps</a:t>
            </a:r>
            <a:r>
              <a:rPr lang="en-US" sz="2000" b="0" dirty="0"/>
              <a:t>—product, price, place, and promotion—comprising the marketing mix</a:t>
            </a:r>
            <a:r>
              <a:rPr lang="en-US" sz="2000" b="0" dirty="0" smtClean="0"/>
              <a:t>.</a:t>
            </a:r>
            <a:endParaRPr lang="de-DE" sz="2000" b="0"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34</a:t>
            </a:fld>
            <a:endParaRPr lang="en-US"/>
          </a:p>
        </p:txBody>
      </p:sp>
    </p:spTree>
    <p:extLst>
      <p:ext uri="{BB962C8B-B14F-4D97-AF65-F5344CB8AC3E}">
        <p14:creationId xmlns:p14="http://schemas.microsoft.com/office/powerpoint/2010/main" xmlns="" val="4083604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Principles of </a:t>
            </a:r>
            <a:r>
              <a:rPr lang="en-US" sz="3200" dirty="0" smtClean="0"/>
              <a:t>Marketing and Communication: Stakeholder Goodwill </a:t>
            </a:r>
            <a:endParaRPr lang="de-DE" sz="3200" dirty="0"/>
          </a:p>
        </p:txBody>
      </p:sp>
      <p:sp>
        <p:nvSpPr>
          <p:cNvPr id="3" name="Content Placeholder 2"/>
          <p:cNvSpPr>
            <a:spLocks noGrp="1"/>
          </p:cNvSpPr>
          <p:nvPr>
            <p:ph idx="1"/>
          </p:nvPr>
        </p:nvSpPr>
        <p:spPr/>
        <p:txBody>
          <a:bodyPr>
            <a:noAutofit/>
          </a:bodyPr>
          <a:lstStyle/>
          <a:p>
            <a:pPr marL="633222" lvl="0" indent="-514350">
              <a:buFont typeface="+mj-lt"/>
              <a:buAutoNum type="romanUcPeriod" startAt="5"/>
            </a:pPr>
            <a:r>
              <a:rPr lang="en-US" sz="2000" b="0" dirty="0" smtClean="0"/>
              <a:t>Successfully </a:t>
            </a:r>
            <a:r>
              <a:rPr lang="en-US" sz="2000" b="0" dirty="0"/>
              <a:t>communicating responsible management activities requires the usage of specific </a:t>
            </a:r>
            <a:r>
              <a:rPr lang="en-US" sz="2000" dirty="0"/>
              <a:t>responsible management communication</a:t>
            </a:r>
            <a:r>
              <a:rPr lang="en-US" sz="2000" b="0" i="1" dirty="0"/>
              <a:t> tools</a:t>
            </a:r>
            <a:r>
              <a:rPr lang="en-US" sz="2000" b="0" dirty="0"/>
              <a:t>. The main tools proposed in this chapter are cause-related marketing, social marketing, issues and crisis communication, formal reporting, codes of conduct, and mission and vision statements. Each tool serves a different communication purpose from increase in sales to behavior change and the assurance of ethical compliance.</a:t>
            </a:r>
            <a:endParaRPr lang="de-DE" sz="2000" b="0" dirty="0"/>
          </a:p>
          <a:p>
            <a:pPr marL="633222" lvl="0" indent="-514350">
              <a:buFont typeface="+mj-lt"/>
              <a:buAutoNum type="romanUcPeriod" startAt="5"/>
            </a:pPr>
            <a:r>
              <a:rPr lang="en-US" sz="2000" dirty="0"/>
              <a:t>Stakeholder communication</a:t>
            </a:r>
            <a:r>
              <a:rPr lang="en-US" sz="2000" b="0" dirty="0"/>
              <a:t> types can be classified into three levels. Higher levels mean there is higher intensity in the communication activity. Level one is stakeholder information, two is response, and three is stakeholder involvement.</a:t>
            </a:r>
            <a:endParaRPr lang="de-DE" sz="2000" b="0" dirty="0"/>
          </a:p>
          <a:p>
            <a:pPr marL="633222" lvl="0" indent="-514350">
              <a:buFont typeface="+mj-lt"/>
              <a:buAutoNum type="romanUcPeriod" startAt="5"/>
            </a:pPr>
            <a:r>
              <a:rPr lang="en-US" sz="2000" b="0" dirty="0"/>
              <a:t>In order to customize the stakeholder communication tools to a specific audience, a thorough </a:t>
            </a:r>
            <a:r>
              <a:rPr lang="en-US" sz="2000" dirty="0"/>
              <a:t>stakeholder analysis</a:t>
            </a:r>
            <a:r>
              <a:rPr lang="en-US" sz="2000" b="0" dirty="0"/>
              <a:t> has to ensure the appropriateness of communications for distinct stakeholder groups</a:t>
            </a:r>
            <a:r>
              <a:rPr lang="en-US" sz="2000" b="0" dirty="0" smtClean="0"/>
              <a:t>.</a:t>
            </a:r>
            <a:endParaRPr lang="de-DE" sz="2000" b="0"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35</a:t>
            </a:fld>
            <a:endParaRPr lang="en-US"/>
          </a:p>
        </p:txBody>
      </p:sp>
    </p:spTree>
    <p:extLst>
      <p:ext uri="{BB962C8B-B14F-4D97-AF65-F5344CB8AC3E}">
        <p14:creationId xmlns:p14="http://schemas.microsoft.com/office/powerpoint/2010/main" xmlns="" val="3090981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Responsible </a:t>
            </a:r>
            <a:r>
              <a:rPr lang="de-DE" dirty="0" smtClean="0"/>
              <a:t>Marketing and Communication Checklist</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36</a:t>
            </a:fld>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1981200"/>
            <a:ext cx="9163050" cy="3126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3238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People in Marketing and Communication, Stakeholder Goodwill </a:t>
            </a:r>
            <a:endParaRPr lang="de-DE"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37</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248" r="5151"/>
          <a:stretch/>
        </p:blipFill>
        <p:spPr bwMode="auto">
          <a:xfrm>
            <a:off x="4865055" y="3048000"/>
            <a:ext cx="3759200" cy="3275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90814"/>
          <a:stretch/>
        </p:blipFill>
        <p:spPr bwMode="auto">
          <a:xfrm>
            <a:off x="4648200" y="2628900"/>
            <a:ext cx="396335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00199"/>
            <a:ext cx="3994003" cy="3657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597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F6F1D5-399F-4C96-B137-0556938C3B35}" type="slidenum">
              <a:rPr lang="en-US" smtClean="0"/>
              <a:pPr/>
              <a:t>4</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4149"/>
          <a:stretch/>
        </p:blipFill>
        <p:spPr bwMode="auto">
          <a:xfrm>
            <a:off x="247651" y="904874"/>
            <a:ext cx="8710470" cy="481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1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74638"/>
            <a:ext cx="8001000" cy="1143000"/>
          </a:xfrm>
        </p:spPr>
        <p:txBody>
          <a:bodyPr>
            <a:normAutofit fontScale="90000"/>
          </a:bodyPr>
          <a:lstStyle/>
          <a:p>
            <a:r>
              <a:rPr lang="en-US" sz="4400" dirty="0"/>
              <a:t>Communication and  Responsible Business Performance at Nike, Inc.</a:t>
            </a:r>
          </a:p>
        </p:txBody>
      </p:sp>
      <p:sp>
        <p:nvSpPr>
          <p:cNvPr id="3" name="2 Marcador de contenido"/>
          <p:cNvSpPr>
            <a:spLocks noGrp="1"/>
          </p:cNvSpPr>
          <p:nvPr>
            <p:ph idx="1"/>
          </p:nvPr>
        </p:nvSpPr>
        <p:spPr/>
        <p:txBody>
          <a:bodyPr>
            <a:normAutofit fontScale="92500" lnSpcReduction="10000"/>
          </a:bodyPr>
          <a:lstStyle/>
          <a:p>
            <a:r>
              <a:rPr lang="en-US" b="0" dirty="0" smtClean="0"/>
              <a:t>During </a:t>
            </a:r>
            <a:r>
              <a:rPr lang="en-US" b="0" dirty="0"/>
              <a:t>the 1990s, </a:t>
            </a:r>
            <a:r>
              <a:rPr lang="en-US" b="0" dirty="0" smtClean="0"/>
              <a:t>Nike </a:t>
            </a:r>
            <a:r>
              <a:rPr lang="en-US" b="0" dirty="0"/>
              <a:t>Inc. experienced a steep decline in its public image related to outsourcing </a:t>
            </a:r>
            <a:r>
              <a:rPr lang="en-US" b="0" dirty="0" smtClean="0"/>
              <a:t>issues</a:t>
            </a:r>
            <a:r>
              <a:rPr lang="en-US" b="0" dirty="0"/>
              <a:t>. The company successfully “re-framed” the crisis into positive responses from the public. </a:t>
            </a:r>
            <a:endParaRPr lang="en-US" b="0" dirty="0" smtClean="0"/>
          </a:p>
          <a:p>
            <a:r>
              <a:rPr lang="en-US" b="0" dirty="0" smtClean="0"/>
              <a:t>Nike </a:t>
            </a:r>
            <a:r>
              <a:rPr lang="en-US" b="0" dirty="0"/>
              <a:t>published a code of conduct on</a:t>
            </a:r>
          </a:p>
          <a:p>
            <a:pPr lvl="1"/>
            <a:r>
              <a:rPr lang="en-US" b="0" dirty="0"/>
              <a:t>Management practices</a:t>
            </a:r>
          </a:p>
          <a:p>
            <a:pPr lvl="1"/>
            <a:r>
              <a:rPr lang="en-US" b="0" dirty="0"/>
              <a:t>Impact on the environment</a:t>
            </a:r>
          </a:p>
          <a:p>
            <a:pPr lvl="1"/>
            <a:r>
              <a:rPr lang="en-US" b="0" dirty="0"/>
              <a:t>Safe and healthy work place</a:t>
            </a:r>
          </a:p>
          <a:p>
            <a:pPr lvl="1"/>
            <a:r>
              <a:rPr lang="en-US" b="0" dirty="0"/>
              <a:t>Well-being of employees</a:t>
            </a:r>
          </a:p>
          <a:p>
            <a:r>
              <a:rPr lang="en-US" b="0" dirty="0" smtClean="0"/>
              <a:t>Today, Nike has become a proactive leader in many areas of responsible management, but the legacy of the past misconduct lingers on.</a:t>
            </a:r>
            <a:endParaRPr lang="en-US" b="0" dirty="0"/>
          </a:p>
        </p:txBody>
      </p:sp>
    </p:spTree>
    <p:extLst>
      <p:ext uri="{BB962C8B-B14F-4D97-AF65-F5344CB8AC3E}">
        <p14:creationId xmlns:p14="http://schemas.microsoft.com/office/powerpoint/2010/main" xmlns="" val="177086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4638"/>
            <a:ext cx="8001000" cy="1143000"/>
          </a:xfrm>
        </p:spPr>
        <p:txBody>
          <a:bodyPr>
            <a:normAutofit fontScale="90000"/>
          </a:bodyPr>
          <a:lstStyle/>
          <a:p>
            <a:r>
              <a:rPr lang="en-US" sz="4000" dirty="0"/>
              <a:t>MARKETING, COMMUNICATION AND RESPONSIBLE MANAGEMENT</a:t>
            </a:r>
          </a:p>
        </p:txBody>
      </p:sp>
      <p:sp>
        <p:nvSpPr>
          <p:cNvPr id="3" name="2 Marcador de contenido"/>
          <p:cNvSpPr>
            <a:spLocks noGrp="1"/>
          </p:cNvSpPr>
          <p:nvPr>
            <p:ph idx="1"/>
          </p:nvPr>
        </p:nvSpPr>
        <p:spPr/>
        <p:txBody>
          <a:bodyPr>
            <a:normAutofit fontScale="92500"/>
          </a:bodyPr>
          <a:lstStyle/>
          <a:p>
            <a:r>
              <a:rPr lang="en-US" dirty="0"/>
              <a:t>Effective marketing and communication of social and environmental business performance can make or break a </a:t>
            </a:r>
            <a:r>
              <a:rPr lang="en-US" dirty="0" smtClean="0"/>
              <a:t>business.</a:t>
            </a:r>
          </a:p>
          <a:p>
            <a:r>
              <a:rPr lang="en-US" dirty="0" smtClean="0"/>
              <a:t>Greenwashing accusations can </a:t>
            </a:r>
            <a:r>
              <a:rPr lang="en-US" dirty="0"/>
              <a:t>destroy reputations or even businesses in a short period of time</a:t>
            </a:r>
            <a:r>
              <a:rPr lang="en-US" dirty="0" smtClean="0"/>
              <a:t>.</a:t>
            </a:r>
          </a:p>
          <a:p>
            <a:pPr lvl="1"/>
            <a:r>
              <a:rPr lang="en-US" b="0" dirty="0" smtClean="0"/>
              <a:t>Can reveal </a:t>
            </a:r>
            <a:r>
              <a:rPr lang="en-US" b="0" dirty="0"/>
              <a:t>the imbalance between a company’s socio-environmental performance and communication activities </a:t>
            </a:r>
            <a:endParaRPr lang="en-US" b="0" dirty="0" smtClean="0"/>
          </a:p>
          <a:p>
            <a:pPr lvl="1"/>
            <a:r>
              <a:rPr lang="en-US" b="0" dirty="0" smtClean="0"/>
              <a:t>A </a:t>
            </a:r>
            <a:r>
              <a:rPr lang="en-US" b="0" dirty="0"/>
              <a:t>single imprudent framing of a company’s responsible management issues can cost millions of dollars in stock value. While the risk of ineffective communication is significant, the opportunities of effective marketing and communication are even more important. </a:t>
            </a:r>
          </a:p>
        </p:txBody>
      </p:sp>
    </p:spTree>
    <p:extLst>
      <p:ext uri="{BB962C8B-B14F-4D97-AF65-F5344CB8AC3E}">
        <p14:creationId xmlns:p14="http://schemas.microsoft.com/office/powerpoint/2010/main" xmlns="" val="288361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de-DE" dirty="0" smtClean="0"/>
              <a:t>Stakeholder Goodwill and Communication</a:t>
            </a:r>
            <a:endParaRPr lang="de-DE" dirty="0"/>
          </a:p>
        </p:txBody>
      </p:sp>
      <p:sp>
        <p:nvSpPr>
          <p:cNvPr id="6" name="Content Placeholder 5"/>
          <p:cNvSpPr>
            <a:spLocks noGrp="1"/>
          </p:cNvSpPr>
          <p:nvPr>
            <p:ph sz="half" idx="1"/>
          </p:nvPr>
        </p:nvSpPr>
        <p:spPr/>
        <p:txBody>
          <a:bodyPr>
            <a:normAutofit/>
          </a:bodyPr>
          <a:lstStyle/>
          <a:p>
            <a:r>
              <a:rPr lang="de-DE" b="1" dirty="0"/>
              <a:t>Stakeholder </a:t>
            </a:r>
            <a:r>
              <a:rPr lang="de-DE" b="1" dirty="0" smtClean="0"/>
              <a:t>goodwill </a:t>
            </a:r>
            <a:r>
              <a:rPr lang="en-US" dirty="0" smtClean="0"/>
              <a:t>is </a:t>
            </a:r>
            <a:r>
              <a:rPr lang="en-US" dirty="0"/>
              <a:t>the value created </a:t>
            </a:r>
            <a:r>
              <a:rPr lang="en-US" dirty="0" smtClean="0"/>
              <a:t>for </a:t>
            </a:r>
            <a:r>
              <a:rPr lang="de-DE" dirty="0" smtClean="0"/>
              <a:t>an </a:t>
            </a:r>
            <a:r>
              <a:rPr lang="de-DE" dirty="0"/>
              <a:t>organization </a:t>
            </a:r>
            <a:r>
              <a:rPr lang="de-DE" dirty="0" smtClean="0"/>
              <a:t>when its </a:t>
            </a:r>
            <a:r>
              <a:rPr lang="de-DE" dirty="0"/>
              <a:t>stakeholders adopt </a:t>
            </a:r>
            <a:r>
              <a:rPr lang="de-DE" dirty="0" smtClean="0"/>
              <a:t>a positive </a:t>
            </a:r>
            <a:r>
              <a:rPr lang="de-DE" dirty="0"/>
              <a:t>attitude </a:t>
            </a:r>
            <a:r>
              <a:rPr lang="de-DE" dirty="0" smtClean="0"/>
              <a:t>toward an </a:t>
            </a:r>
            <a:r>
              <a:rPr lang="de-DE" dirty="0"/>
              <a:t>organization.</a:t>
            </a:r>
          </a:p>
          <a:p>
            <a:endParaRPr lang="de-DE" dirty="0"/>
          </a:p>
        </p:txBody>
      </p:sp>
      <p:sp>
        <p:nvSpPr>
          <p:cNvPr id="7" name="Content Placeholder 6"/>
          <p:cNvSpPr>
            <a:spLocks noGrp="1"/>
          </p:cNvSpPr>
          <p:nvPr>
            <p:ph sz="half" idx="2"/>
          </p:nvPr>
        </p:nvSpPr>
        <p:spPr/>
        <p:txBody>
          <a:bodyPr>
            <a:normAutofit/>
          </a:bodyPr>
          <a:lstStyle/>
          <a:p>
            <a:r>
              <a:rPr lang="de-DE" b="1" dirty="0"/>
              <a:t>Stakeholder communication </a:t>
            </a:r>
            <a:r>
              <a:rPr lang="de-DE" dirty="0"/>
              <a:t>is an ongoing dialogue with a stakeholder, any group or individual who can </a:t>
            </a:r>
            <a:r>
              <a:rPr lang="en-US" dirty="0"/>
              <a:t>affect or is affected by the </a:t>
            </a:r>
            <a:r>
              <a:rPr lang="de-DE" dirty="0"/>
              <a:t>organization</a:t>
            </a:r>
            <a:r>
              <a:rPr lang="de-DE" dirty="0" smtClean="0"/>
              <a:t>.</a:t>
            </a:r>
          </a:p>
        </p:txBody>
      </p:sp>
      <p:sp>
        <p:nvSpPr>
          <p:cNvPr id="4" name="Slide Number Placeholder 3"/>
          <p:cNvSpPr>
            <a:spLocks noGrp="1"/>
          </p:cNvSpPr>
          <p:nvPr>
            <p:ph type="sldNum" sz="quarter" idx="12"/>
          </p:nvPr>
        </p:nvSpPr>
        <p:spPr/>
        <p:txBody>
          <a:bodyPr/>
          <a:lstStyle/>
          <a:p>
            <a:fld id="{EEF6F1D5-399F-4C96-B137-0556938C3B35}" type="slidenum">
              <a:rPr lang="en-US" smtClean="0"/>
              <a:pPr/>
              <a:t>7</a:t>
            </a:fld>
            <a:endParaRPr lang="en-US"/>
          </a:p>
        </p:txBody>
      </p:sp>
    </p:spTree>
    <p:extLst>
      <p:ext uri="{BB962C8B-B14F-4D97-AF65-F5344CB8AC3E}">
        <p14:creationId xmlns:p14="http://schemas.microsoft.com/office/powerpoint/2010/main" xmlns="" val="338522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3600" dirty="0" smtClean="0"/>
              <a:t>Figure 12.1 The Responsible Marketing </a:t>
            </a:r>
            <a:r>
              <a:rPr lang="en-US" sz="3600" dirty="0"/>
              <a:t>and Communication Management Process</a:t>
            </a:r>
            <a:endParaRPr lang="en-US" sz="3600" b="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600200"/>
            <a:ext cx="6248400" cy="4721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3256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800" dirty="0" smtClean="0"/>
              <a:t>Figure 12.2 Processes and Respective Goals of Stakeholder Communication in Responsible Business</a:t>
            </a:r>
            <a:endParaRPr lang="de-DE" sz="2800" dirty="0"/>
          </a:p>
        </p:txBody>
      </p:sp>
      <p:sp>
        <p:nvSpPr>
          <p:cNvPr id="4" name="Slide Number Placeholder 3"/>
          <p:cNvSpPr>
            <a:spLocks noGrp="1"/>
          </p:cNvSpPr>
          <p:nvPr>
            <p:ph type="sldNum" sz="quarter" idx="12"/>
          </p:nvPr>
        </p:nvSpPr>
        <p:spPr/>
        <p:txBody>
          <a:bodyPr/>
          <a:lstStyle/>
          <a:p>
            <a:fld id="{EEF6F1D5-399F-4C96-B137-0556938C3B35}" type="slidenum">
              <a:rPr lang="en-US" smtClean="0"/>
              <a:pPr/>
              <a:t>9</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8286750" cy="4830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2111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TotalTime>
  <Words>1321</Words>
  <Application>Microsoft Office PowerPoint</Application>
  <PresentationFormat>On-screen Show (4:3)</PresentationFormat>
  <Paragraphs>122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Module</vt:lpstr>
      <vt:lpstr>Slide 1</vt:lpstr>
      <vt:lpstr>Slide 2</vt:lpstr>
      <vt:lpstr>Slide 3</vt:lpstr>
      <vt:lpstr>Slide 4</vt:lpstr>
      <vt:lpstr>Communication and  Responsible Business Performance at Nike, Inc.</vt:lpstr>
      <vt:lpstr>MARKETING, COMMUNICATION AND RESPONSIBLE MANAGEMENT</vt:lpstr>
      <vt:lpstr>Stakeholder Goodwill and Communication</vt:lpstr>
      <vt:lpstr>Figure 12.1 The Responsible Marketing and Communication Management Process</vt:lpstr>
      <vt:lpstr>Figure 12.2 Processes and Respective Goals of Stakeholder Communication in Responsible Business</vt:lpstr>
      <vt:lpstr>Ensuring Effective Integrated Marketing Communication</vt:lpstr>
      <vt:lpstr>Food for Thought</vt:lpstr>
      <vt:lpstr>EFFECTIVE INTEGRATED MARKETING COMMUNICATION </vt:lpstr>
      <vt:lpstr>Figure 12.3 The Communication Process</vt:lpstr>
      <vt:lpstr>Figure 12.4 Responsibility Communication Channels</vt:lpstr>
      <vt:lpstr>Shaping the Message</vt:lpstr>
      <vt:lpstr>Balancing Communication and Stakeholder Value: Avoiding Greenwash</vt:lpstr>
      <vt:lpstr>Figure 12.5 Stakeholder Value, Effectiveness, and Intensity of Communication</vt:lpstr>
      <vt:lpstr>Food for Thought</vt:lpstr>
      <vt:lpstr>MARKETING SOCIAL AND ENVIRONMENTAL BUSINESS PERFORMANCE</vt:lpstr>
      <vt:lpstr>Figure 12.6 Responsible Management in the General Marketing Mix</vt:lpstr>
      <vt:lpstr>Applying Responsible Management Marketing and Communication tools</vt:lpstr>
      <vt:lpstr>Food for Thought</vt:lpstr>
      <vt:lpstr>Spheres of Communication</vt:lpstr>
      <vt:lpstr>Responsible Management Communication Tools</vt:lpstr>
      <vt:lpstr>Figure 12.7 Responsible Marketing and Communication Tools, Intended Communication Outcomes, and Practice Examples</vt:lpstr>
      <vt:lpstr>Figure 12.8 The Social Marketing Mix</vt:lpstr>
      <vt:lpstr>Customizing Stakeholder communication</vt:lpstr>
      <vt:lpstr>Food for Thought</vt:lpstr>
      <vt:lpstr>A Stakeholder Communication Model</vt:lpstr>
      <vt:lpstr>Figure 12.9 Levels of Stakeholder Communication </vt:lpstr>
      <vt:lpstr>Stakeholder Audience Analysis</vt:lpstr>
      <vt:lpstr>Figure 12.10 Stakeholder Profiling Questionnaire</vt:lpstr>
      <vt:lpstr>Figure 12.11 Stakeholder-Communication-Tools Matrix</vt:lpstr>
      <vt:lpstr>Principles of Marketing and Communication: Stakeholder Goodwill </vt:lpstr>
      <vt:lpstr>Principles of Marketing and Communication: Stakeholder Goodwill </vt:lpstr>
      <vt:lpstr>Responsible Marketing and Communication Checklist</vt:lpstr>
      <vt:lpstr>People in Marketing and Communication, Stakeholder Goodwill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susan</cp:lastModifiedBy>
  <cp:revision>158</cp:revision>
  <cp:lastPrinted>2013-08-25T22:46:37Z</cp:lastPrinted>
  <dcterms:created xsi:type="dcterms:W3CDTF">2013-02-25T19:59:30Z</dcterms:created>
  <dcterms:modified xsi:type="dcterms:W3CDTF">2013-12-02T15:36:21Z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-426830572</vt:i4>
  </property>
  <property fmtid="{D5CDD505-2E9C-101B-9397-08002B2CF9AE}" pid="3" name="_NewReviewCycle">
    <vt:lpwstr/>
  </property>
  <property fmtid="{D5CDD505-2E9C-101B-9397-08002B2CF9AE}" pid="4" name="_EmailSubject">
    <vt:lpwstr>Chapter 12</vt:lpwstr>
  </property>
  <property fmtid="{D5CDD505-2E9C-101B-9397-08002B2CF9AE}" pid="5" name="_AuthorEmail">
    <vt:lpwstr>Mike.Roche@cengage.com</vt:lpwstr>
  </property>
  <property fmtid="{D5CDD505-2E9C-101B-9397-08002B2CF9AE}" pid="6" name="_AuthorEmailDisplayName">
    <vt:lpwstr>Roche, Michael</vt:lpwstr>
  </property>
</Properties>
</file>