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8" r:id="rId2"/>
    <p:sldId id="257" r:id="rId3"/>
    <p:sldId id="289" r:id="rId4"/>
    <p:sldId id="290" r:id="rId5"/>
    <p:sldId id="287" r:id="rId6"/>
    <p:sldId id="259" r:id="rId7"/>
    <p:sldId id="291" r:id="rId8"/>
    <p:sldId id="295" r:id="rId9"/>
    <p:sldId id="260" r:id="rId10"/>
    <p:sldId id="266" r:id="rId11"/>
    <p:sldId id="286" r:id="rId12"/>
    <p:sldId id="268" r:id="rId13"/>
    <p:sldId id="269" r:id="rId14"/>
    <p:sldId id="270" r:id="rId15"/>
    <p:sldId id="271" r:id="rId16"/>
    <p:sldId id="292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9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" initials="s" lastIdx="13" clrIdx="0"/>
  <p:cmAuthor id="1" name="Oliver Laasch" initials="OL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03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A6FC-A97F-41AC-8228-79DB1F6F7F84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1A9A-51B5-45D3-8F77-EDE546104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47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83350"/>
            <a:ext cx="8540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</a:t>
            </a:r>
            <a:r>
              <a:rPr lang="en-US" dirty="0" err="1"/>
              <a:t>Cengage</a:t>
            </a:r>
            <a:r>
              <a:rPr lang="en-US" dirty="0"/>
              <a:t> Learning. All Rights Reserved. May not be copied, scanned, or duplicated, in whole or in part, except for use as  permitted in a license distributed with a certain product or service or otherwise on a password-protected website for classroom use.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9DADC1C8-1E60-4143-9456-495DFC5254BC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A76ACFD-493D-441C-AF36-ECC3766EDF19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="1" i="0" baseline="0"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92875"/>
            <a:ext cx="854075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Learning. All Rights Reserved. May not be copied, scanned, or duplicated, in whole or in part, except for use as  permitted in a license distributed with a certain product or service or otherwise on a password-protected website for classroom use.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20E8199D-348C-4FB9-B2D3-AD32AFBFD246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298A64C3-E020-4344-8C05-E26CD183FF49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DE8AD47C-ECDD-43F5-AD2C-F06ADA5C50A6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4075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© 2015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 May not be copied, scanned, or duplicated, in whole or in part, except for use as  permitted in a license distributed with a certain product or service or otherwise on a password-protected website for classroom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854075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© 2015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 May not be copied, scanned, or duplicated, in whole or in part, except for use as  permitted in a license distributed with a certain product or service or otherwise on a password-protected website for classroom use.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5FA2F3B0-5D39-4E2B-97AF-DD06CB848BBA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5C2D85CB-CF3E-4510-9E21-442A51D22E7F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F6F1D5-399F-4C96-B137-0556938C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4075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© 2015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 May not be copied, scanned, or duplicated, in whole or in part, except for use as  permitted in a license distributed with a certain product or service or otherwise on a password-protected website for classroom use.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73"/>
          <a:stretch/>
        </p:blipFill>
        <p:spPr bwMode="auto">
          <a:xfrm>
            <a:off x="0" y="0"/>
            <a:ext cx="9144000" cy="37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4038600"/>
            <a:ext cx="579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Oliver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Laasch</a:t>
            </a:r>
            <a:r>
              <a:rPr lang="en-US" dirty="0" smtClean="0"/>
              <a:t>,</a:t>
            </a:r>
          </a:p>
          <a:p>
            <a:pPr algn="ctr"/>
            <a:r>
              <a:rPr lang="de-DE" i="1" dirty="0" smtClean="0"/>
              <a:t>Center for Responsible Management Education (CRME) 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Roger N. Conaway</a:t>
            </a:r>
            <a:r>
              <a:rPr lang="en-US" dirty="0" smtClean="0"/>
              <a:t>,</a:t>
            </a:r>
          </a:p>
          <a:p>
            <a:pPr algn="ctr"/>
            <a:r>
              <a:rPr lang="en-US" i="1" dirty="0" smtClean="0"/>
              <a:t>Tecnológico </a:t>
            </a:r>
            <a:r>
              <a:rPr lang="en-US" i="1" dirty="0"/>
              <a:t>de </a:t>
            </a:r>
            <a:r>
              <a:rPr lang="en-US" i="1" dirty="0" smtClean="0"/>
              <a:t>Monterrey </a:t>
            </a:r>
            <a:r>
              <a:rPr lang="en-US" i="1" dirty="0"/>
              <a:t>(ITESM</a:t>
            </a:r>
            <a:r>
              <a:rPr lang="en-US" i="1" dirty="0" smtClean="0"/>
              <a:t>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Table 1.1</a:t>
            </a:r>
            <a:r>
              <a:rPr lang="de-DE" sz="3200" dirty="0"/>
              <a:t> </a:t>
            </a:r>
            <a:r>
              <a:rPr lang="en-US" sz="3200" dirty="0" smtClean="0"/>
              <a:t>Responsible </a:t>
            </a:r>
            <a:r>
              <a:rPr lang="en-US" sz="3200" dirty="0"/>
              <a:t>Management Subjects Structured by Background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2474789"/>
            <a:ext cx="8839199" cy="30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58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Sectorial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Sectors</a:t>
            </a:r>
          </a:p>
          <a:p>
            <a:pPr lvl="1"/>
            <a:r>
              <a:rPr lang="en-US" b="0" dirty="0"/>
              <a:t>Governmental</a:t>
            </a:r>
          </a:p>
          <a:p>
            <a:pPr lvl="1"/>
            <a:r>
              <a:rPr lang="en-US" b="0" dirty="0"/>
              <a:t>Civil Society</a:t>
            </a:r>
          </a:p>
          <a:p>
            <a:pPr lvl="1"/>
            <a:r>
              <a:rPr lang="en-US" b="0" dirty="0"/>
              <a:t>Business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2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1.2 </a:t>
            </a:r>
            <a:r>
              <a:rPr lang="en-US" dirty="0"/>
              <a:t>Sectorial Actors: Power Resources and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00"/>
            <a:ext cx="5029199" cy="48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24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1.2 </a:t>
            </a:r>
            <a:r>
              <a:rPr lang="en-US" dirty="0"/>
              <a:t>Sectorial Levels of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97503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76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Business-Related </a:t>
            </a:r>
            <a:r>
              <a:rPr lang="en-US" sz="3200" dirty="0"/>
              <a:t>Organizations, Classified by Value Creation and </a:t>
            </a:r>
            <a:r>
              <a:rPr lang="en-US" sz="3200" dirty="0" smtClean="0"/>
              <a:t>Mission</a:t>
            </a:r>
            <a:endParaRPr lang="de-DE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Mission: </a:t>
            </a:r>
            <a:r>
              <a:rPr lang="en-US" b="0" dirty="0" smtClean="0"/>
              <a:t>Does </a:t>
            </a:r>
            <a:r>
              <a:rPr lang="en-US" b="0" dirty="0"/>
              <a:t>the organizational mission focus primarily on egoistic motives, such as maximum profit or maximum shareholder value, or primarily on philanthropic motives?</a:t>
            </a:r>
            <a:endParaRPr lang="de-DE" b="0" dirty="0"/>
          </a:p>
          <a:p>
            <a:pPr lvl="0"/>
            <a:r>
              <a:rPr lang="en-US" dirty="0" smtClean="0"/>
              <a:t>Value creation: </a:t>
            </a:r>
            <a:r>
              <a:rPr lang="en-US" b="0" dirty="0" smtClean="0"/>
              <a:t>Does </a:t>
            </a:r>
            <a:r>
              <a:rPr lang="en-US" b="0" dirty="0"/>
              <a:t>the value created by the organization accrue externally (for a broad variety of stakeholders) or internally (for owners)?</a:t>
            </a:r>
            <a:endParaRPr lang="de-DE" b="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0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Figure 1.3 Business-Related </a:t>
            </a:r>
            <a:r>
              <a:rPr lang="en-US" sz="3200" dirty="0"/>
              <a:t>Organizations, Classified by Value Creation and </a:t>
            </a:r>
            <a:r>
              <a:rPr lang="en-US" sz="3200" dirty="0" smtClean="0"/>
              <a:t>Mission</a:t>
            </a:r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21529"/>
            <a:ext cx="5486400" cy="471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52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8077200" cy="1673352"/>
          </a:xfrm>
        </p:spPr>
        <p:txBody>
          <a:bodyPr>
            <a:normAutofit/>
          </a:bodyPr>
          <a:lstStyle/>
          <a:p>
            <a:r>
              <a:rPr lang="de-DE" dirty="0" smtClean="0"/>
              <a:t>THE MEGATREND AND ITS DRIVERS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Food for Thought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869" y="3886200"/>
            <a:ext cx="2933959" cy="25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921" y="1524001"/>
            <a:ext cx="362716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4" y="3352800"/>
            <a:ext cx="347909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17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Figure 1.4 Drivers </a:t>
            </a:r>
            <a:r>
              <a:rPr lang="en-US" sz="3600" dirty="0"/>
              <a:t>of Responsible Management in Theory and </a:t>
            </a:r>
            <a:r>
              <a:rPr lang="en-US" sz="3600" dirty="0" smtClean="0"/>
              <a:t>Practice </a:t>
            </a:r>
            <a:endParaRPr lang="de-D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4"/>
          <a:stretch/>
        </p:blipFill>
        <p:spPr bwMode="auto">
          <a:xfrm>
            <a:off x="609600" y="1628369"/>
            <a:ext cx="8001000" cy="48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51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Figure 1.4 Drivers </a:t>
            </a:r>
            <a:r>
              <a:rPr lang="en-US" sz="3600" dirty="0"/>
              <a:t>of Responsible Management in Theory and </a:t>
            </a:r>
            <a:r>
              <a:rPr lang="en-US" sz="3600" dirty="0" smtClean="0"/>
              <a:t>Practice </a:t>
            </a:r>
            <a:endParaRPr lang="de-D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27"/>
          <a:stretch/>
        </p:blipFill>
        <p:spPr bwMode="auto">
          <a:xfrm>
            <a:off x="609600" y="1638300"/>
            <a:ext cx="8001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5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6" b="1274"/>
          <a:stretch/>
        </p:blipFill>
        <p:spPr bwMode="auto">
          <a:xfrm>
            <a:off x="0" y="-19051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9" r="6066"/>
          <a:stretch/>
        </p:blipFill>
        <p:spPr bwMode="auto">
          <a:xfrm rot="16200000">
            <a:off x="-3192408" y="3173356"/>
            <a:ext cx="6877053" cy="4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Markets and Business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New Markets</a:t>
            </a:r>
          </a:p>
          <a:p>
            <a:pPr lvl="1"/>
            <a:r>
              <a:rPr lang="de-DE" b="0" dirty="0" smtClean="0"/>
              <a:t>Consumerist movevment: e.g. LOVOS, LOHAS</a:t>
            </a:r>
          </a:p>
          <a:p>
            <a:pPr lvl="1"/>
            <a:r>
              <a:rPr lang="en-US" b="0" dirty="0" smtClean="0"/>
              <a:t>Customer attraction and retention, improvement of product quality </a:t>
            </a:r>
            <a:r>
              <a:rPr lang="en-US" b="0" dirty="0"/>
              <a:t>of products</a:t>
            </a:r>
            <a:endParaRPr lang="de-DE" b="0" dirty="0" smtClean="0"/>
          </a:p>
          <a:p>
            <a:r>
              <a:rPr lang="de-DE" dirty="0" smtClean="0"/>
              <a:t>Business Case</a:t>
            </a:r>
          </a:p>
          <a:p>
            <a:pPr lvl="1"/>
            <a:r>
              <a:rPr lang="de-DE" b="0" dirty="0" smtClean="0"/>
              <a:t>Potential Win-Win or virtuous cycle</a:t>
            </a:r>
          </a:p>
          <a:p>
            <a:pPr lvl="1"/>
            <a:r>
              <a:rPr lang="de-DE" b="0" dirty="0" smtClean="0"/>
              <a:t>Potential benefits: </a:t>
            </a:r>
            <a:r>
              <a:rPr lang="en-US" b="0" dirty="0"/>
              <a:t>A</a:t>
            </a:r>
            <a:r>
              <a:rPr lang="en-US" b="0" dirty="0" smtClean="0"/>
              <a:t>ttraction</a:t>
            </a:r>
            <a:r>
              <a:rPr lang="en-US" b="0" dirty="0"/>
              <a:t>, motivation, and retention of employees; cost savings; reduced risk; the attraction of new investment; and increased </a:t>
            </a:r>
            <a:r>
              <a:rPr lang="en-US" b="0" dirty="0" smtClean="0"/>
              <a:t>profitability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9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Converging Global Crises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Potential for global megacrisis</a:t>
            </a:r>
          </a:p>
          <a:p>
            <a:pPr lvl="1"/>
            <a:r>
              <a:rPr lang="de-DE" b="0" dirty="0" smtClean="0"/>
              <a:t>Systemic global challenges</a:t>
            </a:r>
          </a:p>
          <a:p>
            <a:pPr lvl="1"/>
            <a:r>
              <a:rPr lang="de-DE" b="0" dirty="0" smtClean="0"/>
              <a:t>Effect of crises on business</a:t>
            </a:r>
          </a:p>
          <a:p>
            <a:r>
              <a:rPr lang="de-DE" dirty="0" smtClean="0"/>
              <a:t>Significance for responsible management</a:t>
            </a:r>
          </a:p>
          <a:p>
            <a:pPr lvl="1"/>
            <a:r>
              <a:rPr lang="de-DE" b="0" dirty="0" smtClean="0"/>
              <a:t>Need to understand crises interrelatedness with business practices</a:t>
            </a:r>
          </a:p>
          <a:p>
            <a:pPr lvl="1"/>
            <a:r>
              <a:rPr lang="de-DE" b="0" dirty="0" smtClean="0"/>
              <a:t>International organizations as sources of information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6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Internet, Transparency and Globalization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Shared global </a:t>
            </a:r>
            <a:r>
              <a:rPr lang="en-US" dirty="0"/>
              <a:t>standards for responsible conduct</a:t>
            </a:r>
            <a:endParaRPr lang="de-DE" sz="4000" dirty="0"/>
          </a:p>
          <a:p>
            <a:pPr lvl="0"/>
            <a:r>
              <a:rPr lang="en-US" dirty="0"/>
              <a:t>Technical factors</a:t>
            </a:r>
            <a:endParaRPr lang="de-DE" sz="4000" dirty="0"/>
          </a:p>
          <a:p>
            <a:pPr lvl="1"/>
            <a:r>
              <a:rPr lang="en-US" b="0" dirty="0" smtClean="0"/>
              <a:t>Internet availability</a:t>
            </a:r>
            <a:endParaRPr lang="de-DE" sz="3600" b="0" dirty="0"/>
          </a:p>
          <a:p>
            <a:pPr lvl="1"/>
            <a:r>
              <a:rPr lang="en-US" b="0" dirty="0"/>
              <a:t>Mobile devices</a:t>
            </a:r>
            <a:endParaRPr lang="de-DE" sz="3600" b="0" dirty="0"/>
          </a:p>
          <a:p>
            <a:pPr lvl="0"/>
            <a:r>
              <a:rPr lang="en-US" dirty="0"/>
              <a:t>Increased reputation and brand risks and </a:t>
            </a:r>
            <a:r>
              <a:rPr lang="en-US" dirty="0" smtClean="0"/>
              <a:t>rewards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Institutionalization of Responsible Management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ISO 26 000 (social responsibility) and ISO 14 000 (environmental management)</a:t>
            </a:r>
          </a:p>
          <a:p>
            <a:r>
              <a:rPr lang="de-DE" dirty="0" smtClean="0"/>
              <a:t>Global Reporting Initiative (GRI)</a:t>
            </a:r>
          </a:p>
          <a:p>
            <a:r>
              <a:rPr lang="de-DE" dirty="0" smtClean="0"/>
              <a:t>United Nations Global Compact (UNGC)</a:t>
            </a:r>
          </a:p>
          <a:p>
            <a:r>
              <a:rPr lang="de-DE" dirty="0" smtClean="0"/>
              <a:t>World Business Council for Sustainable Development (WBCSD)</a:t>
            </a:r>
          </a:p>
          <a:p>
            <a:r>
              <a:rPr lang="de-DE" dirty="0" smtClean="0"/>
              <a:t>Dow Jones Sustainability Index (DJSI)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8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1673352"/>
          </a:xfrm>
        </p:spPr>
        <p:txBody>
          <a:bodyPr>
            <a:normAutofit/>
          </a:bodyPr>
          <a:lstStyle/>
          <a:p>
            <a:r>
              <a:rPr lang="de-DE" dirty="0" smtClean="0"/>
              <a:t>BARRIERS, INHIBITORS, AND CRITICISM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Food for Thought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32" y="1600201"/>
            <a:ext cx="4300537" cy="373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469" y="2514600"/>
            <a:ext cx="460833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65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Figure 1.5 </a:t>
            </a:r>
            <a:r>
              <a:rPr lang="en-US" sz="3200" dirty="0"/>
              <a:t>Barriers, Inhibitors, and Criticisms in Responsible Management</a:t>
            </a:r>
            <a:r>
              <a:rPr lang="de-DE" sz="3200" dirty="0"/>
              <a:t/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9" b="2867"/>
          <a:stretch/>
        </p:blipFill>
        <p:spPr bwMode="auto">
          <a:xfrm>
            <a:off x="1828800" y="1518903"/>
            <a:ext cx="5334000" cy="49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4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Typical Profit-Related Criticism in Responsible Business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Questioning profit as good motivation: </a:t>
            </a:r>
            <a:r>
              <a:rPr lang="en-US" b="0" dirty="0" smtClean="0"/>
              <a:t>Companies </a:t>
            </a:r>
            <a:r>
              <a:rPr lang="en-US" b="0" dirty="0"/>
              <a:t>are focusing on responsible business only to make more profits, to instrumentally and greedily abuse a good topic for profit </a:t>
            </a:r>
            <a:r>
              <a:rPr lang="en-US" b="0" dirty="0" smtClean="0"/>
              <a:t>reasons.</a:t>
            </a:r>
            <a:endParaRPr lang="de-DE" b="0" dirty="0"/>
          </a:p>
          <a:p>
            <a:pPr lvl="0"/>
            <a:r>
              <a:rPr lang="en-US" dirty="0" smtClean="0"/>
              <a:t>Friedman Argument: </a:t>
            </a:r>
            <a:r>
              <a:rPr lang="en-US" b="0" dirty="0" smtClean="0"/>
              <a:t>The </a:t>
            </a:r>
            <a:r>
              <a:rPr lang="en-US" b="0" dirty="0"/>
              <a:t>business of business is to generate profit for shareholders, and there is no legitimate responsibility toward any other </a:t>
            </a:r>
            <a:r>
              <a:rPr lang="en-US" b="0" dirty="0" smtClean="0"/>
              <a:t>stakeholder.</a:t>
            </a: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5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Crises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Crisis recommendations</a:t>
            </a:r>
          </a:p>
          <a:p>
            <a:pPr lvl="1"/>
            <a:r>
              <a:rPr lang="de-DE" b="0" dirty="0" smtClean="0"/>
              <a:t>Focus on business case</a:t>
            </a:r>
          </a:p>
          <a:p>
            <a:pPr lvl="1"/>
            <a:r>
              <a:rPr lang="de-DE" b="0" dirty="0" smtClean="0"/>
              <a:t>Align with core business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Greenwashing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practice of creating a </a:t>
            </a:r>
            <a:r>
              <a:rPr lang="en-US" dirty="0" smtClean="0"/>
              <a:t>misleading </a:t>
            </a:r>
            <a:r>
              <a:rPr lang="en-US" dirty="0"/>
              <a:t>impression of </a:t>
            </a:r>
            <a:r>
              <a:rPr lang="en-US" dirty="0" smtClean="0"/>
              <a:t>a company</a:t>
            </a:r>
            <a:r>
              <a:rPr lang="es-MX" dirty="0" smtClean="0"/>
              <a:t>´s </a:t>
            </a:r>
            <a:r>
              <a:rPr lang="en-US" dirty="0" smtClean="0"/>
              <a:t>social</a:t>
            </a:r>
            <a:r>
              <a:rPr lang="en-US" dirty="0"/>
              <a:t>, environmental, or ethical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Recommendations</a:t>
            </a:r>
          </a:p>
          <a:p>
            <a:pPr lvl="1"/>
            <a:r>
              <a:rPr lang="en-US" b="0" dirty="0" smtClean="0"/>
              <a:t>“Walk the talk”</a:t>
            </a:r>
          </a:p>
          <a:p>
            <a:pPr lvl="1"/>
            <a:r>
              <a:rPr lang="en-US" b="0" dirty="0" smtClean="0"/>
              <a:t>Communicate truthfully, abstain </a:t>
            </a:r>
            <a:r>
              <a:rPr lang="en-US" b="0" dirty="0"/>
              <a:t>from exaggeration and misleading </a:t>
            </a:r>
            <a:r>
              <a:rPr lang="en-US" b="0" dirty="0" smtClean="0"/>
              <a:t>communication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2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0040" b="14808"/>
          <a:stretch/>
        </p:blipFill>
        <p:spPr bwMode="auto">
          <a:xfrm>
            <a:off x="0" y="1295400"/>
            <a:ext cx="9144000" cy="52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 reading this chapter…</a:t>
            </a:r>
            <a:endParaRPr kumimoji="0" lang="de-DE" sz="4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1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Applicable for Only a “Selected Few</a:t>
            </a:r>
            <a:r>
              <a:rPr lang="en-US" dirty="0" smtClean="0"/>
              <a:t>”?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and medium enterprises (SMEs) versus big </a:t>
            </a:r>
            <a:r>
              <a:rPr lang="en-US" dirty="0" smtClean="0"/>
              <a:t>corporations</a:t>
            </a:r>
          </a:p>
          <a:p>
            <a:r>
              <a:rPr lang="en-US" dirty="0"/>
              <a:t>Business-to-business (B2B) versus end-consumer </a:t>
            </a:r>
            <a:endParaRPr lang="en-US" dirty="0" smtClean="0"/>
          </a:p>
          <a:p>
            <a:r>
              <a:rPr lang="en-US" dirty="0"/>
              <a:t>Developing versus developed countries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1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Inhibitors of Responsible Management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0"/>
          <a:stretch/>
        </p:blipFill>
        <p:spPr bwMode="auto">
          <a:xfrm>
            <a:off x="1821600" y="1600200"/>
            <a:ext cx="5493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6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the Context of Responsible </a:t>
            </a:r>
            <a:r>
              <a:rPr lang="en-US" dirty="0" smtClean="0"/>
              <a:t>Management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en-US" sz="2000" b="0" dirty="0"/>
              <a:t>Critical factors in the context of responsible management are </a:t>
            </a:r>
            <a:r>
              <a:rPr lang="en-US" sz="2000" i="1" dirty="0"/>
              <a:t>issues</a:t>
            </a:r>
            <a:r>
              <a:rPr lang="en-US" sz="2000" dirty="0"/>
              <a:t> </a:t>
            </a:r>
            <a:r>
              <a:rPr lang="en-US" sz="2000" b="0" dirty="0"/>
              <a:t>encountered and related </a:t>
            </a:r>
            <a:r>
              <a:rPr lang="en-US" sz="2000" i="1" dirty="0"/>
              <a:t>actors, drivers,</a:t>
            </a:r>
            <a:r>
              <a:rPr lang="en-US" sz="2000" dirty="0"/>
              <a:t> and </a:t>
            </a:r>
            <a:r>
              <a:rPr lang="en-US" sz="2000" i="1" dirty="0"/>
              <a:t>barriers</a:t>
            </a:r>
            <a:r>
              <a:rPr lang="en-US" sz="2000" dirty="0"/>
              <a:t> </a:t>
            </a:r>
            <a:r>
              <a:rPr lang="en-US" sz="2000" b="0" dirty="0"/>
              <a:t>to responsible management.</a:t>
            </a:r>
            <a:endParaRPr lang="de-DE" sz="2000" b="0" dirty="0"/>
          </a:p>
          <a:p>
            <a:pPr marL="633222" lvl="0" indent="-514350">
              <a:buFont typeface="+mj-lt"/>
              <a:buAutoNum type="arabicPeriod"/>
            </a:pPr>
            <a:r>
              <a:rPr lang="en-US" sz="2000" i="1" dirty="0"/>
              <a:t>Subjects</a:t>
            </a:r>
            <a:r>
              <a:rPr lang="en-US" sz="2000" b="0" i="1" dirty="0"/>
              <a:t>,</a:t>
            </a:r>
            <a:r>
              <a:rPr lang="en-US" sz="2000" b="0" dirty="0"/>
              <a:t> also called </a:t>
            </a:r>
            <a:r>
              <a:rPr lang="en-US" sz="2000" i="1" dirty="0"/>
              <a:t>issues </a:t>
            </a:r>
            <a:r>
              <a:rPr lang="en-US" sz="2000" b="0" dirty="0"/>
              <a:t>or</a:t>
            </a:r>
            <a:r>
              <a:rPr lang="en-US" sz="2000" dirty="0"/>
              <a:t> </a:t>
            </a:r>
            <a:r>
              <a:rPr lang="en-US" sz="2000" i="1" dirty="0"/>
              <a:t>causes</a:t>
            </a:r>
            <a:r>
              <a:rPr lang="en-US" sz="2000" b="0" i="1" dirty="0"/>
              <a:t>, </a:t>
            </a:r>
            <a:r>
              <a:rPr lang="en-US" sz="2000" b="0" dirty="0"/>
              <a:t>in responsible management can be categorized into the ones relating primarily to the</a:t>
            </a:r>
            <a:r>
              <a:rPr lang="en-US" sz="2000" dirty="0"/>
              <a:t> </a:t>
            </a:r>
            <a:r>
              <a:rPr lang="en-US" sz="2000" i="1" dirty="0"/>
              <a:t>triple bottom line (sustainability)</a:t>
            </a:r>
            <a:r>
              <a:rPr lang="en-US" sz="2000" b="0" i="1" dirty="0"/>
              <a:t>,</a:t>
            </a:r>
            <a:r>
              <a:rPr lang="en-US" sz="2000" b="0" dirty="0"/>
              <a:t> to </a:t>
            </a:r>
            <a:r>
              <a:rPr lang="en-US" sz="2000" i="1" dirty="0"/>
              <a:t>stakeholders (responsibility)</a:t>
            </a:r>
            <a:r>
              <a:rPr lang="en-US" sz="2000" b="0" i="1" dirty="0"/>
              <a:t>,</a:t>
            </a:r>
            <a:r>
              <a:rPr lang="en-US" sz="2000" b="0" dirty="0"/>
              <a:t> and to </a:t>
            </a:r>
            <a:r>
              <a:rPr lang="en-US" sz="2000" i="1" dirty="0"/>
              <a:t>moral dilemmas (ethics).</a:t>
            </a:r>
            <a:endParaRPr lang="de-DE" sz="2000" dirty="0"/>
          </a:p>
          <a:p>
            <a:pPr marL="633222" lvl="0" indent="-514350">
              <a:buFont typeface="+mj-lt"/>
              <a:buAutoNum type="arabicPeriod"/>
            </a:pPr>
            <a:r>
              <a:rPr lang="en-US" sz="2000" i="1" dirty="0"/>
              <a:t>Sectorial actors</a:t>
            </a:r>
            <a:r>
              <a:rPr lang="en-US" sz="2000" dirty="0"/>
              <a:t> </a:t>
            </a:r>
            <a:r>
              <a:rPr lang="en-US" sz="2000" b="0" dirty="0"/>
              <a:t>stem from the </a:t>
            </a:r>
            <a:r>
              <a:rPr lang="en-US" sz="2000" i="1" dirty="0"/>
              <a:t>governmental, civil society,</a:t>
            </a:r>
            <a:r>
              <a:rPr lang="en-US" sz="2000" dirty="0"/>
              <a:t> and </a:t>
            </a:r>
            <a:r>
              <a:rPr lang="en-US" sz="2000" i="1" dirty="0"/>
              <a:t>business </a:t>
            </a:r>
            <a:r>
              <a:rPr lang="en-US" sz="2000" dirty="0"/>
              <a:t>sectors. </a:t>
            </a:r>
            <a:r>
              <a:rPr lang="en-US" sz="2000" b="0" dirty="0"/>
              <a:t>All three sectorial actors typically provide different solution capabilities for the subjects and issues of responsible management.</a:t>
            </a:r>
            <a:endParaRPr lang="de-DE" sz="2000" b="0" dirty="0"/>
          </a:p>
          <a:p>
            <a:pPr marL="633222" lvl="0" indent="-514350">
              <a:buFont typeface="+mj-lt"/>
              <a:buAutoNum type="arabicPeriod"/>
            </a:pPr>
            <a:r>
              <a:rPr lang="en-US" sz="2000" b="0" dirty="0"/>
              <a:t>All responsible business </a:t>
            </a:r>
            <a:r>
              <a:rPr lang="en-US" sz="2000" i="1" dirty="0"/>
              <a:t>background domains</a:t>
            </a:r>
            <a:r>
              <a:rPr lang="en-US" sz="2000" b="0" dirty="0"/>
              <a:t>—sustainability, responsibility, and ethics—may be applied on a micro (individual), </a:t>
            </a:r>
            <a:r>
              <a:rPr lang="en-US" sz="2000" b="0" dirty="0" err="1"/>
              <a:t>meso</a:t>
            </a:r>
            <a:r>
              <a:rPr lang="en-US" sz="2000" b="0" dirty="0"/>
              <a:t> (organizational), and macro (systemic) level</a:t>
            </a:r>
            <a:r>
              <a:rPr lang="en-US" sz="2000" b="0" dirty="0" smtClean="0"/>
              <a:t>.</a:t>
            </a:r>
            <a:endParaRPr lang="de-DE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the Context of Responsible </a:t>
            </a:r>
            <a:r>
              <a:rPr lang="en-US" dirty="0" smtClean="0"/>
              <a:t>Management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33222" lvl="0" indent="-514350">
              <a:buFont typeface="+mj-lt"/>
              <a:buAutoNum type="arabicPeriod" startAt="5"/>
            </a:pPr>
            <a:r>
              <a:rPr lang="en-US" sz="2000" b="0" dirty="0" smtClean="0"/>
              <a:t>Main </a:t>
            </a:r>
            <a:r>
              <a:rPr lang="en-US" sz="2000" i="1" dirty="0"/>
              <a:t>drivers </a:t>
            </a:r>
            <a:r>
              <a:rPr lang="en-US" sz="2000" b="0" dirty="0"/>
              <a:t>of responsible management efforts can be grouped into five categories: (1) stakeholder wants and needs; (2) new markets and business case; (3) converging global crises; (4) Internet, transparency, and globalization; and (5) institutional power.</a:t>
            </a:r>
            <a:endParaRPr lang="de-DE" sz="2000" b="0" dirty="0"/>
          </a:p>
          <a:p>
            <a:pPr marL="633222" lvl="0" indent="-514350">
              <a:buFont typeface="+mj-lt"/>
              <a:buAutoNum type="arabicPeriod" startAt="5"/>
            </a:pPr>
            <a:r>
              <a:rPr lang="en-US" sz="2000" i="1" dirty="0"/>
              <a:t>Barriers, inhibitors,</a:t>
            </a:r>
            <a:r>
              <a:rPr lang="en-US" sz="2000" dirty="0"/>
              <a:t> and </a:t>
            </a:r>
            <a:r>
              <a:rPr lang="en-US" sz="2000" i="1" dirty="0"/>
              <a:t>criticisms</a:t>
            </a:r>
            <a:r>
              <a:rPr lang="en-US" sz="2000" dirty="0"/>
              <a:t> </a:t>
            </a:r>
            <a:r>
              <a:rPr lang="en-US" sz="2000" b="0" dirty="0"/>
              <a:t>to responsible management can be grouped into six categories: (1) profit criticism, (2) economic crises, (3) </a:t>
            </a:r>
            <a:r>
              <a:rPr lang="en-US" sz="2000" b="0" dirty="0" err="1"/>
              <a:t>greenwashing</a:t>
            </a:r>
            <a:r>
              <a:rPr lang="en-US" sz="2000" b="0" dirty="0"/>
              <a:t>, (4) cause criticism, (5) the “selected few” argument, and (6) a set of inhibitors stemming from operational realities.</a:t>
            </a:r>
            <a:endParaRPr lang="de-DE" sz="2000" b="0" dirty="0"/>
          </a:p>
          <a:p>
            <a:pPr marL="633222" lvl="0" indent="-514350">
              <a:buFont typeface="+mj-lt"/>
              <a:buAutoNum type="arabicPeriod" startAt="5"/>
            </a:pPr>
            <a:r>
              <a:rPr lang="en-US" sz="2000" i="1" dirty="0" err="1"/>
              <a:t>Greenwashing</a:t>
            </a:r>
            <a:r>
              <a:rPr lang="en-US" sz="2000" dirty="0"/>
              <a:t> </a:t>
            </a:r>
            <a:r>
              <a:rPr lang="en-US" sz="2000" b="0" dirty="0"/>
              <a:t>describes a situation where stakeholders perceive a company as creating a misleading impression of it social, environmental, and ethics performance.</a:t>
            </a:r>
            <a:endParaRPr lang="de-DE" sz="2000" b="0" dirty="0"/>
          </a:p>
          <a:p>
            <a:pPr marL="633222" indent="-514350">
              <a:buFont typeface="+mj-lt"/>
              <a:buAutoNum type="arabicPeriod" startAt="5"/>
            </a:pPr>
            <a:r>
              <a:rPr lang="en-US" sz="2000" b="0" dirty="0"/>
              <a:t>The </a:t>
            </a:r>
            <a:r>
              <a:rPr lang="en-US" sz="2000" i="1" dirty="0"/>
              <a:t>Friedman argument </a:t>
            </a:r>
            <a:r>
              <a:rPr lang="en-US" sz="2000" b="0" dirty="0"/>
              <a:t>is the claim that the only responsibility of a business is profit generation, and thus companies and managers should not spend money on responsible business activities.</a:t>
            </a:r>
            <a:endParaRPr lang="de-DE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8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People in The Context of Responsible Management</a:t>
            </a:r>
            <a:endParaRPr lang="de-D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8" r="14429"/>
          <a:stretch/>
        </p:blipFill>
        <p:spPr bwMode="auto">
          <a:xfrm>
            <a:off x="5209721" y="2162628"/>
            <a:ext cx="3781879" cy="40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63" r="13158"/>
          <a:stretch/>
        </p:blipFill>
        <p:spPr bwMode="auto">
          <a:xfrm>
            <a:off x="419101" y="2051356"/>
            <a:ext cx="3771899" cy="37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72" b="89877"/>
          <a:stretch/>
        </p:blipFill>
        <p:spPr bwMode="auto">
          <a:xfrm>
            <a:off x="114300" y="1632256"/>
            <a:ext cx="396239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10" b="92890"/>
          <a:stretch/>
        </p:blipFill>
        <p:spPr bwMode="auto">
          <a:xfrm>
            <a:off x="4781550" y="1619250"/>
            <a:ext cx="4229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6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310"/>
          <a:stretch/>
        </p:blipFill>
        <p:spPr bwMode="auto">
          <a:xfrm>
            <a:off x="199571" y="457200"/>
            <a:ext cx="8852990" cy="60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22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Shell </a:t>
            </a:r>
            <a:r>
              <a:rPr lang="en-US" dirty="0"/>
              <a:t>in Nigeria: “Have We Got It Right</a:t>
            </a:r>
            <a:r>
              <a:rPr lang="en-US" dirty="0" smtClean="0"/>
              <a:t>?”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Issues in Nigeria</a:t>
            </a:r>
          </a:p>
          <a:p>
            <a:pPr lvl="1"/>
            <a:r>
              <a:rPr lang="de-DE" b="0" dirty="0" smtClean="0"/>
              <a:t>Flailing practices, oil spills</a:t>
            </a:r>
          </a:p>
          <a:p>
            <a:pPr lvl="1"/>
            <a:r>
              <a:rPr lang="de-DE" b="0" dirty="0" smtClean="0"/>
              <a:t>Allegations of corruption, and of involvement in the death of Ogoni leader Ken Saro Wiwa</a:t>
            </a:r>
          </a:p>
          <a:p>
            <a:r>
              <a:rPr lang="de-DE" dirty="0" smtClean="0"/>
              <a:t>Drivers of responsible management</a:t>
            </a:r>
          </a:p>
          <a:p>
            <a:pPr lvl="1"/>
            <a:r>
              <a:rPr lang="de-DE" b="0" dirty="0" smtClean="0"/>
              <a:t>Laws and standards</a:t>
            </a:r>
          </a:p>
          <a:p>
            <a:pPr lvl="1"/>
            <a:r>
              <a:rPr lang="de-DE" b="0" dirty="0" smtClean="0"/>
              <a:t>Business case</a:t>
            </a:r>
          </a:p>
          <a:p>
            <a:pPr lvl="1"/>
            <a:r>
              <a:rPr lang="de-DE" b="0" dirty="0" smtClean="0"/>
              <a:t>Stakeholder wants and needs</a:t>
            </a:r>
          </a:p>
          <a:p>
            <a:r>
              <a:rPr lang="de-DE" dirty="0" smtClean="0"/>
              <a:t>Discussion</a:t>
            </a:r>
          </a:p>
          <a:p>
            <a:pPr lvl="1"/>
            <a:r>
              <a:rPr lang="de-DE" b="0" dirty="0" smtClean="0"/>
              <a:t>Can a petroleum business ever be sustainable and responsible?</a:t>
            </a:r>
          </a:p>
          <a:p>
            <a:pPr lvl="1"/>
            <a:r>
              <a:rPr lang="de-DE" b="0" dirty="0" smtClean="0"/>
              <a:t>Are the Shell </a:t>
            </a:r>
            <a:r>
              <a:rPr lang="de-DE" b="0" dirty="0"/>
              <a:t>Business </a:t>
            </a:r>
            <a:r>
              <a:rPr lang="de-DE" b="0" dirty="0" smtClean="0"/>
              <a:t>Principles the answer?</a:t>
            </a:r>
            <a:endParaRPr lang="de-DE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0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The Context of </a:t>
            </a:r>
            <a:r>
              <a:rPr lang="en-US" cap="small" dirty="0" smtClean="0"/>
              <a:t>Responsible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7267" cy="47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SUBJECTS AND ACTORS OF RESPONSIBLE MANAGEMENT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Food for Thought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486400" cy="46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7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Domains and 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  <a:p>
            <a:pPr lvl="1"/>
            <a:r>
              <a:rPr lang="en-US" b="0" dirty="0" smtClean="0"/>
              <a:t>Triple bottom line</a:t>
            </a:r>
          </a:p>
          <a:p>
            <a:r>
              <a:rPr lang="en-US" dirty="0" smtClean="0"/>
              <a:t>Responsibility</a:t>
            </a:r>
          </a:p>
          <a:p>
            <a:pPr lvl="1"/>
            <a:r>
              <a:rPr lang="en-US" b="0" dirty="0" smtClean="0"/>
              <a:t>Stakeholder</a:t>
            </a:r>
          </a:p>
          <a:p>
            <a:r>
              <a:rPr lang="en-US" dirty="0" smtClean="0"/>
              <a:t>Ethics</a:t>
            </a:r>
          </a:p>
          <a:p>
            <a:pPr lvl="1"/>
            <a:r>
              <a:rPr lang="en-US" b="0" dirty="0" smtClean="0"/>
              <a:t>Moral dilemma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5-399F-4C96-B137-0556938C3B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</TotalTime>
  <Words>930</Words>
  <Application>Microsoft Office PowerPoint</Application>
  <PresentationFormat>On-screen Show (4:3)</PresentationFormat>
  <Paragraphs>136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Slide 1</vt:lpstr>
      <vt:lpstr>Slide 2</vt:lpstr>
      <vt:lpstr>Slide 3</vt:lpstr>
      <vt:lpstr>Slide 4</vt:lpstr>
      <vt:lpstr>Shell in Nigeria: “Have We Got It Right?”</vt:lpstr>
      <vt:lpstr>The Context of Responsible Management</vt:lpstr>
      <vt:lpstr>SUBJECTS AND ACTORS OF RESPONSIBLE MANAGEMENT</vt:lpstr>
      <vt:lpstr>Food for Thought</vt:lpstr>
      <vt:lpstr>Background Domains and Core Concepts</vt:lpstr>
      <vt:lpstr>Table 1.1 Responsible Management Subjects Structured by Background Disciplines</vt:lpstr>
      <vt:lpstr>Sectorial Actors</vt:lpstr>
      <vt:lpstr>Figure 1.2 Sectorial Actors: Power Resources and Levels</vt:lpstr>
      <vt:lpstr>Table 1.2 Sectorial Levels of Action</vt:lpstr>
      <vt:lpstr>Business-Related Organizations, Classified by Value Creation and Mission</vt:lpstr>
      <vt:lpstr>Figure 1.3 Business-Related Organizations, Classified by Value Creation and Mission</vt:lpstr>
      <vt:lpstr>THE MEGATREND AND ITS DRIVERS</vt:lpstr>
      <vt:lpstr>Food for Thought</vt:lpstr>
      <vt:lpstr>Figure 1.4 Drivers of Responsible Management in Theory and Practice </vt:lpstr>
      <vt:lpstr>Figure 1.4 Drivers of Responsible Management in Theory and Practice </vt:lpstr>
      <vt:lpstr>New Markets and Business Case</vt:lpstr>
      <vt:lpstr>Converging Global Crises</vt:lpstr>
      <vt:lpstr>Internet, Transparency and Globalization</vt:lpstr>
      <vt:lpstr>Institutionalization of Responsible Management</vt:lpstr>
      <vt:lpstr>BARRIERS, INHIBITORS, AND CRITICISM</vt:lpstr>
      <vt:lpstr>Food for Thought</vt:lpstr>
      <vt:lpstr>Figure 1.5 Barriers, Inhibitors, and Criticisms in Responsible Management </vt:lpstr>
      <vt:lpstr>Typical Profit-Related Criticism in Responsible Business</vt:lpstr>
      <vt:lpstr>Economic Crises</vt:lpstr>
      <vt:lpstr>Greenwashing</vt:lpstr>
      <vt:lpstr>Applicable for Only a “Selected Few”?</vt:lpstr>
      <vt:lpstr>Internal Inhibitors of Responsible Management</vt:lpstr>
      <vt:lpstr>Principles of the Context of Responsible Management </vt:lpstr>
      <vt:lpstr>Principles of the Context of Responsible Management </vt:lpstr>
      <vt:lpstr>People in The Context of Responsible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41</cp:revision>
  <dcterms:created xsi:type="dcterms:W3CDTF">2013-02-25T19:59:30Z</dcterms:created>
  <dcterms:modified xsi:type="dcterms:W3CDTF">2013-12-02T14:24:09Z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625831688</vt:i4>
  </property>
  <property fmtid="{D5CDD505-2E9C-101B-9397-08002B2CF9AE}" pid="3" name="_NewReviewCycle">
    <vt:lpwstr/>
  </property>
  <property fmtid="{D5CDD505-2E9C-101B-9397-08002B2CF9AE}" pid="4" name="_EmailSubject">
    <vt:lpwstr>PPT's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